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315" r:id="rId3"/>
    <p:sldId id="320" r:id="rId4"/>
    <p:sldId id="331" r:id="rId5"/>
    <p:sldId id="334" r:id="rId6"/>
    <p:sldId id="340" r:id="rId7"/>
    <p:sldId id="341" r:id="rId8"/>
    <p:sldId id="308" r:id="rId9"/>
    <p:sldId id="267" r:id="rId10"/>
    <p:sldId id="287" r:id="rId11"/>
    <p:sldId id="273" r:id="rId12"/>
    <p:sldId id="342" r:id="rId13"/>
    <p:sldId id="343" r:id="rId14"/>
    <p:sldId id="344" r:id="rId15"/>
    <p:sldId id="345" r:id="rId16"/>
    <p:sldId id="346" r:id="rId17"/>
    <p:sldId id="347" r:id="rId18"/>
    <p:sldId id="349" r:id="rId19"/>
    <p:sldId id="350" r:id="rId20"/>
    <p:sldId id="352" r:id="rId21"/>
    <p:sldId id="354" r:id="rId22"/>
  </p:sldIdLst>
  <p:sldSz cx="9906000" cy="6858000" type="A4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66"/>
    <a:srgbClr val="005184"/>
    <a:srgbClr val="CD0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Objects="1">
      <p:cViewPr varScale="1">
        <p:scale>
          <a:sx n="74" d="100"/>
          <a:sy n="74" d="100"/>
        </p:scale>
        <p:origin x="-53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EA5EA3-5A6F-4E8F-BAF7-DDB80195C6E0}" type="doc">
      <dgm:prSet loTypeId="urn:microsoft.com/office/officeart/2005/8/layout/cycle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de-AT"/>
        </a:p>
      </dgm:t>
    </dgm:pt>
    <dgm:pt modelId="{A36B0BE1-DB68-4149-9340-E97627029C3D}">
      <dgm:prSet phldrT="[Text]" custT="1"/>
      <dgm:spPr/>
      <dgm:t>
        <a:bodyPr/>
        <a:lstStyle/>
        <a:p>
          <a:r>
            <a:rPr lang="de-AT" sz="2400" b="1" dirty="0" err="1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Valide</a:t>
          </a: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Informationen</a:t>
          </a:r>
          <a:b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für Patienten</a:t>
          </a:r>
          <a:endParaRPr lang="de-AT" sz="24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E33C4C-D38B-48EA-AFD8-C341E43990C0}" type="parTrans" cxnId="{AEFFCA6A-4012-49E0-A197-E881D3F94F01}">
      <dgm:prSet/>
      <dgm:spPr/>
      <dgm:t>
        <a:bodyPr/>
        <a:lstStyle/>
        <a:p>
          <a:endParaRPr lang="de-AT"/>
        </a:p>
      </dgm:t>
    </dgm:pt>
    <dgm:pt modelId="{97430FBB-DDF9-478D-B4F2-CFD3700EFE9D}" type="sibTrans" cxnId="{AEFFCA6A-4012-49E0-A197-E881D3F94F01}">
      <dgm:prSet/>
      <dgm:spPr/>
      <dgm:t>
        <a:bodyPr/>
        <a:lstStyle/>
        <a:p>
          <a:endParaRPr lang="de-AT"/>
        </a:p>
      </dgm:t>
    </dgm:pt>
    <dgm:pt modelId="{7950E411-5727-4EBA-9BD2-30B367B98960}">
      <dgm:prSet phldrT="[Text]" custT="1"/>
      <dgm:spPr/>
      <dgm:t>
        <a:bodyPr/>
        <a:lstStyle/>
        <a:p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vergrößerte</a:t>
          </a:r>
          <a:b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Patienten Autonomie</a:t>
          </a:r>
          <a:endParaRPr lang="de-AT" sz="24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6BFD8A-60BE-4CFA-9194-1ECC8A1B4500}" type="parTrans" cxnId="{5E28CF7E-36A5-4566-B395-29FC04F1588F}">
      <dgm:prSet/>
      <dgm:spPr/>
      <dgm:t>
        <a:bodyPr/>
        <a:lstStyle/>
        <a:p>
          <a:endParaRPr lang="de-AT"/>
        </a:p>
      </dgm:t>
    </dgm:pt>
    <dgm:pt modelId="{0DAAC2B3-B3AC-4535-9870-928BEB68BC6B}" type="sibTrans" cxnId="{5E28CF7E-36A5-4566-B395-29FC04F1588F}">
      <dgm:prSet/>
      <dgm:spPr/>
      <dgm:t>
        <a:bodyPr/>
        <a:lstStyle/>
        <a:p>
          <a:endParaRPr lang="de-AT"/>
        </a:p>
      </dgm:t>
    </dgm:pt>
    <dgm:pt modelId="{2A5D3DD4-291E-40D7-93F2-B023ABECCE3D}">
      <dgm:prSet phldrT="[Text]" custT="1"/>
      <dgm:spPr/>
      <dgm:t>
        <a:bodyPr/>
        <a:lstStyle/>
        <a:p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hohe Standards für Datenschutz und Datensicherheit</a:t>
          </a:r>
          <a:endParaRPr lang="de-AT" sz="24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4CFDE8-1A52-432F-8B9D-2B4E317E6501}" type="parTrans" cxnId="{4B246BD0-51C4-4A9E-88E7-4B5AC7E92937}">
      <dgm:prSet/>
      <dgm:spPr/>
      <dgm:t>
        <a:bodyPr/>
        <a:lstStyle/>
        <a:p>
          <a:endParaRPr lang="de-AT"/>
        </a:p>
      </dgm:t>
    </dgm:pt>
    <dgm:pt modelId="{DF71FA19-69FF-4A5C-89D9-4456FF372A7D}" type="sibTrans" cxnId="{4B246BD0-51C4-4A9E-88E7-4B5AC7E92937}">
      <dgm:prSet/>
      <dgm:spPr/>
      <dgm:t>
        <a:bodyPr/>
        <a:lstStyle/>
        <a:p>
          <a:endParaRPr lang="de-AT"/>
        </a:p>
      </dgm:t>
    </dgm:pt>
    <dgm:pt modelId="{8A06A737-D690-4189-B36B-4F3BF64E45E2}">
      <dgm:prSet phldrT="[Text]" custT="1"/>
      <dgm:spPr/>
      <dgm:t>
        <a:bodyPr/>
        <a:lstStyle/>
        <a:p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mehr</a:t>
          </a:r>
          <a:b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Qualität/Sicherheit</a:t>
          </a:r>
          <a:endParaRPr lang="de-AT" sz="2400" b="1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76C494-0FF5-4F33-A1CF-1AD9AFE3727F}" type="parTrans" cxnId="{D5E25769-7461-4C84-9C66-7EC8719C0DDB}">
      <dgm:prSet/>
      <dgm:spPr/>
      <dgm:t>
        <a:bodyPr/>
        <a:lstStyle/>
        <a:p>
          <a:endParaRPr lang="de-AT"/>
        </a:p>
      </dgm:t>
    </dgm:pt>
    <dgm:pt modelId="{A2B3D301-5C23-4212-98B5-32E6A45D96EC}" type="sibTrans" cxnId="{D5E25769-7461-4C84-9C66-7EC8719C0DDB}">
      <dgm:prSet/>
      <dgm:spPr/>
      <dgm:t>
        <a:bodyPr/>
        <a:lstStyle/>
        <a:p>
          <a:endParaRPr lang="de-AT"/>
        </a:p>
      </dgm:t>
    </dgm:pt>
    <dgm:pt modelId="{5148D4B6-7D6C-4DAD-87E1-5924BDA1D6B2}">
      <dgm:prSet custT="1"/>
      <dgm:spPr/>
      <dgm:t>
        <a:bodyPr/>
        <a:lstStyle/>
        <a:p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verbesserter</a:t>
          </a:r>
          <a:b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Service für</a:t>
          </a:r>
          <a:b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Patienten</a:t>
          </a:r>
          <a:endParaRPr lang="de-AT" sz="2400" b="1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485E7C-BD6F-4FE7-9A35-A54C903F7BA6}" type="parTrans" cxnId="{E53F4F75-2F1A-477F-97AA-98DC973687E6}">
      <dgm:prSet/>
      <dgm:spPr/>
      <dgm:t>
        <a:bodyPr/>
        <a:lstStyle/>
        <a:p>
          <a:endParaRPr lang="de-AT"/>
        </a:p>
      </dgm:t>
    </dgm:pt>
    <dgm:pt modelId="{87003441-F914-4F02-9FEA-9EBD80C6DAEF}" type="sibTrans" cxnId="{E53F4F75-2F1A-477F-97AA-98DC973687E6}">
      <dgm:prSet/>
      <dgm:spPr/>
      <dgm:t>
        <a:bodyPr/>
        <a:lstStyle/>
        <a:p>
          <a:endParaRPr lang="de-AT"/>
        </a:p>
      </dgm:t>
    </dgm:pt>
    <dgm:pt modelId="{2BC93B2C-1E7C-4411-A4E6-1AB5CC05BA40}" type="pres">
      <dgm:prSet presAssocID="{2FEA5EA3-5A6F-4E8F-BAF7-DDB80195C6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41735AD-A417-4F99-9F43-60DF1E21BBBF}" type="pres">
      <dgm:prSet presAssocID="{A36B0BE1-DB68-4149-9340-E97627029C3D}" presName="node" presStyleLbl="node1" presStyleIdx="0" presStyleCnt="5" custScaleX="241736" custRadScaleRad="93173" custRadScaleInc="-7931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BC6A87E-C26F-4DB8-9550-9785881A3317}" type="pres">
      <dgm:prSet presAssocID="{A36B0BE1-DB68-4149-9340-E97627029C3D}" presName="spNode" presStyleCnt="0"/>
      <dgm:spPr/>
      <dgm:t>
        <a:bodyPr/>
        <a:lstStyle/>
        <a:p>
          <a:endParaRPr lang="de-AT"/>
        </a:p>
      </dgm:t>
    </dgm:pt>
    <dgm:pt modelId="{DE0482D1-678C-4504-90DA-6F152A379DA9}" type="pres">
      <dgm:prSet presAssocID="{97430FBB-DDF9-478D-B4F2-CFD3700EFE9D}" presName="sibTrans" presStyleLbl="sibTrans1D1" presStyleIdx="0" presStyleCnt="5"/>
      <dgm:spPr/>
      <dgm:t>
        <a:bodyPr/>
        <a:lstStyle/>
        <a:p>
          <a:endParaRPr lang="en-GB"/>
        </a:p>
      </dgm:t>
    </dgm:pt>
    <dgm:pt modelId="{51FA42C7-7A02-41CE-8142-AF8295AECA50}" type="pres">
      <dgm:prSet presAssocID="{7950E411-5727-4EBA-9BD2-30B367B98960}" presName="node" presStyleLbl="node1" presStyleIdx="1" presStyleCnt="5" custScaleX="228629" custScaleY="93920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5A8F3B4-A6E3-4509-98C8-5FB4C7C28ED0}" type="pres">
      <dgm:prSet presAssocID="{7950E411-5727-4EBA-9BD2-30B367B98960}" presName="spNode" presStyleCnt="0"/>
      <dgm:spPr/>
      <dgm:t>
        <a:bodyPr/>
        <a:lstStyle/>
        <a:p>
          <a:endParaRPr lang="de-AT"/>
        </a:p>
      </dgm:t>
    </dgm:pt>
    <dgm:pt modelId="{492EDAFF-0C4A-40B6-9259-AB27F6FA0139}" type="pres">
      <dgm:prSet presAssocID="{0DAAC2B3-B3AC-4535-9870-928BEB68BC6B}" presName="sibTrans" presStyleLbl="sibTrans1D1" presStyleIdx="1" presStyleCnt="5"/>
      <dgm:spPr/>
      <dgm:t>
        <a:bodyPr/>
        <a:lstStyle/>
        <a:p>
          <a:endParaRPr lang="en-GB"/>
        </a:p>
      </dgm:t>
    </dgm:pt>
    <dgm:pt modelId="{09F1F293-68E3-4129-BE22-41CED4AD27BA}" type="pres">
      <dgm:prSet presAssocID="{5148D4B6-7D6C-4DAD-87E1-5924BDA1D6B2}" presName="node" presStyleLbl="node1" presStyleIdx="2" presStyleCnt="5" custScaleX="156889" custScaleY="127280" custRadScaleRad="91693" custRadScaleInc="-76820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78B0B45-B5F2-48B1-B002-72B94894FFE1}" type="pres">
      <dgm:prSet presAssocID="{5148D4B6-7D6C-4DAD-87E1-5924BDA1D6B2}" presName="spNode" presStyleCnt="0"/>
      <dgm:spPr/>
      <dgm:t>
        <a:bodyPr/>
        <a:lstStyle/>
        <a:p>
          <a:endParaRPr lang="de-AT"/>
        </a:p>
      </dgm:t>
    </dgm:pt>
    <dgm:pt modelId="{952B1214-582E-4F3C-A96B-62668BC0D746}" type="pres">
      <dgm:prSet presAssocID="{87003441-F914-4F02-9FEA-9EBD80C6DAEF}" presName="sibTrans" presStyleLbl="sibTrans1D1" presStyleIdx="2" presStyleCnt="5"/>
      <dgm:spPr/>
      <dgm:t>
        <a:bodyPr/>
        <a:lstStyle/>
        <a:p>
          <a:endParaRPr lang="en-GB"/>
        </a:p>
      </dgm:t>
    </dgm:pt>
    <dgm:pt modelId="{34C0FC9F-53DA-4797-8DFF-FB4E26DA5647}" type="pres">
      <dgm:prSet presAssocID="{2A5D3DD4-291E-40D7-93F2-B023ABECCE3D}" presName="node" presStyleLbl="node1" presStyleIdx="3" presStyleCnt="5" custScaleX="177383" custScaleY="120238" custRadScaleRad="80813" custRadScaleInc="59796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47DDF7F-02B5-40A1-A96D-6B24FE366971}" type="pres">
      <dgm:prSet presAssocID="{2A5D3DD4-291E-40D7-93F2-B023ABECCE3D}" presName="spNode" presStyleCnt="0"/>
      <dgm:spPr/>
      <dgm:t>
        <a:bodyPr/>
        <a:lstStyle/>
        <a:p>
          <a:endParaRPr lang="de-AT"/>
        </a:p>
      </dgm:t>
    </dgm:pt>
    <dgm:pt modelId="{F4744805-FC81-4343-821D-5B36D26788AE}" type="pres">
      <dgm:prSet presAssocID="{DF71FA19-69FF-4A5C-89D9-4456FF372A7D}" presName="sibTrans" presStyleLbl="sibTrans1D1" presStyleIdx="3" presStyleCnt="5"/>
      <dgm:spPr/>
      <dgm:t>
        <a:bodyPr/>
        <a:lstStyle/>
        <a:p>
          <a:endParaRPr lang="en-GB"/>
        </a:p>
      </dgm:t>
    </dgm:pt>
    <dgm:pt modelId="{E54AFFC7-D0CF-42F0-876C-3BAB54ED62B1}" type="pres">
      <dgm:prSet presAssocID="{8A06A737-D690-4189-B36B-4F3BF64E45E2}" presName="node" presStyleLbl="node1" presStyleIdx="4" presStyleCnt="5" custScaleX="208875" custScaleY="93920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C279904-0BE8-488D-AD1A-6F291808BF08}" type="pres">
      <dgm:prSet presAssocID="{8A06A737-D690-4189-B36B-4F3BF64E45E2}" presName="spNode" presStyleCnt="0"/>
      <dgm:spPr/>
      <dgm:t>
        <a:bodyPr/>
        <a:lstStyle/>
        <a:p>
          <a:endParaRPr lang="de-AT"/>
        </a:p>
      </dgm:t>
    </dgm:pt>
    <dgm:pt modelId="{DF2D25FA-9B48-4177-9DAB-B92D3A3847BF}" type="pres">
      <dgm:prSet presAssocID="{A2B3D301-5C23-4212-98B5-32E6A45D96EC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DDCC3045-128D-4C8D-A3A8-629B624B0031}" type="presOf" srcId="{97430FBB-DDF9-478D-B4F2-CFD3700EFE9D}" destId="{DE0482D1-678C-4504-90DA-6F152A379DA9}" srcOrd="0" destOrd="0" presId="urn:microsoft.com/office/officeart/2005/8/layout/cycle6"/>
    <dgm:cxn modelId="{9CB39CA6-E200-4487-B7B7-458B466366A5}" type="presOf" srcId="{5148D4B6-7D6C-4DAD-87E1-5924BDA1D6B2}" destId="{09F1F293-68E3-4129-BE22-41CED4AD27BA}" srcOrd="0" destOrd="0" presId="urn:microsoft.com/office/officeart/2005/8/layout/cycle6"/>
    <dgm:cxn modelId="{4B246BD0-51C4-4A9E-88E7-4B5AC7E92937}" srcId="{2FEA5EA3-5A6F-4E8F-BAF7-DDB80195C6E0}" destId="{2A5D3DD4-291E-40D7-93F2-B023ABECCE3D}" srcOrd="3" destOrd="0" parTransId="{434CFDE8-1A52-432F-8B9D-2B4E317E6501}" sibTransId="{DF71FA19-69FF-4A5C-89D9-4456FF372A7D}"/>
    <dgm:cxn modelId="{E53F4F75-2F1A-477F-97AA-98DC973687E6}" srcId="{2FEA5EA3-5A6F-4E8F-BAF7-DDB80195C6E0}" destId="{5148D4B6-7D6C-4DAD-87E1-5924BDA1D6B2}" srcOrd="2" destOrd="0" parTransId="{8D485E7C-BD6F-4FE7-9A35-A54C903F7BA6}" sibTransId="{87003441-F914-4F02-9FEA-9EBD80C6DAEF}"/>
    <dgm:cxn modelId="{862EB310-038A-41CB-A3D7-84995030B79F}" type="presOf" srcId="{7950E411-5727-4EBA-9BD2-30B367B98960}" destId="{51FA42C7-7A02-41CE-8142-AF8295AECA50}" srcOrd="0" destOrd="0" presId="urn:microsoft.com/office/officeart/2005/8/layout/cycle6"/>
    <dgm:cxn modelId="{AEFFCA6A-4012-49E0-A197-E881D3F94F01}" srcId="{2FEA5EA3-5A6F-4E8F-BAF7-DDB80195C6E0}" destId="{A36B0BE1-DB68-4149-9340-E97627029C3D}" srcOrd="0" destOrd="0" parTransId="{8FE33C4C-D38B-48EA-AFD8-C341E43990C0}" sibTransId="{97430FBB-DDF9-478D-B4F2-CFD3700EFE9D}"/>
    <dgm:cxn modelId="{BF1996F6-C738-499D-8C52-06694F2E0783}" type="presOf" srcId="{A2B3D301-5C23-4212-98B5-32E6A45D96EC}" destId="{DF2D25FA-9B48-4177-9DAB-B92D3A3847BF}" srcOrd="0" destOrd="0" presId="urn:microsoft.com/office/officeart/2005/8/layout/cycle6"/>
    <dgm:cxn modelId="{5E28CF7E-36A5-4566-B395-29FC04F1588F}" srcId="{2FEA5EA3-5A6F-4E8F-BAF7-DDB80195C6E0}" destId="{7950E411-5727-4EBA-9BD2-30B367B98960}" srcOrd="1" destOrd="0" parTransId="{116BFD8A-60BE-4CFA-9194-1ECC8A1B4500}" sibTransId="{0DAAC2B3-B3AC-4535-9870-928BEB68BC6B}"/>
    <dgm:cxn modelId="{50076063-B620-4186-9228-2569481802A3}" type="presOf" srcId="{2A5D3DD4-291E-40D7-93F2-B023ABECCE3D}" destId="{34C0FC9F-53DA-4797-8DFF-FB4E26DA5647}" srcOrd="0" destOrd="0" presId="urn:microsoft.com/office/officeart/2005/8/layout/cycle6"/>
    <dgm:cxn modelId="{270D4AB0-4913-4529-B2B4-B92560CF5DEE}" type="presOf" srcId="{2FEA5EA3-5A6F-4E8F-BAF7-DDB80195C6E0}" destId="{2BC93B2C-1E7C-4411-A4E6-1AB5CC05BA40}" srcOrd="0" destOrd="0" presId="urn:microsoft.com/office/officeart/2005/8/layout/cycle6"/>
    <dgm:cxn modelId="{5EE394A8-3253-4392-AEB6-7ED25DB31C36}" type="presOf" srcId="{8A06A737-D690-4189-B36B-4F3BF64E45E2}" destId="{E54AFFC7-D0CF-42F0-876C-3BAB54ED62B1}" srcOrd="0" destOrd="0" presId="urn:microsoft.com/office/officeart/2005/8/layout/cycle6"/>
    <dgm:cxn modelId="{E997D6D5-5A00-4D1D-AFC6-0EA21E2957AA}" type="presOf" srcId="{87003441-F914-4F02-9FEA-9EBD80C6DAEF}" destId="{952B1214-582E-4F3C-A96B-62668BC0D746}" srcOrd="0" destOrd="0" presId="urn:microsoft.com/office/officeart/2005/8/layout/cycle6"/>
    <dgm:cxn modelId="{C1FE8183-6346-4821-A4EE-E68F35B94B6C}" type="presOf" srcId="{A36B0BE1-DB68-4149-9340-E97627029C3D}" destId="{141735AD-A417-4F99-9F43-60DF1E21BBBF}" srcOrd="0" destOrd="0" presId="urn:microsoft.com/office/officeart/2005/8/layout/cycle6"/>
    <dgm:cxn modelId="{D5E25769-7461-4C84-9C66-7EC8719C0DDB}" srcId="{2FEA5EA3-5A6F-4E8F-BAF7-DDB80195C6E0}" destId="{8A06A737-D690-4189-B36B-4F3BF64E45E2}" srcOrd="4" destOrd="0" parTransId="{C676C494-0FF5-4F33-A1CF-1AD9AFE3727F}" sibTransId="{A2B3D301-5C23-4212-98B5-32E6A45D96EC}"/>
    <dgm:cxn modelId="{C658362E-41B1-4F7D-9CDC-39891F8F19EB}" type="presOf" srcId="{DF71FA19-69FF-4A5C-89D9-4456FF372A7D}" destId="{F4744805-FC81-4343-821D-5B36D26788AE}" srcOrd="0" destOrd="0" presId="urn:microsoft.com/office/officeart/2005/8/layout/cycle6"/>
    <dgm:cxn modelId="{C4E96B20-D3B9-419C-BCAC-9DCBA0E266B5}" type="presOf" srcId="{0DAAC2B3-B3AC-4535-9870-928BEB68BC6B}" destId="{492EDAFF-0C4A-40B6-9259-AB27F6FA0139}" srcOrd="0" destOrd="0" presId="urn:microsoft.com/office/officeart/2005/8/layout/cycle6"/>
    <dgm:cxn modelId="{E3D0EBF7-66EF-4587-BFA5-1F9107DF33ED}" type="presParOf" srcId="{2BC93B2C-1E7C-4411-A4E6-1AB5CC05BA40}" destId="{141735AD-A417-4F99-9F43-60DF1E21BBBF}" srcOrd="0" destOrd="0" presId="urn:microsoft.com/office/officeart/2005/8/layout/cycle6"/>
    <dgm:cxn modelId="{B081C759-437F-4002-B765-AE0DE1BABE97}" type="presParOf" srcId="{2BC93B2C-1E7C-4411-A4E6-1AB5CC05BA40}" destId="{1BC6A87E-C26F-4DB8-9550-9785881A3317}" srcOrd="1" destOrd="0" presId="urn:microsoft.com/office/officeart/2005/8/layout/cycle6"/>
    <dgm:cxn modelId="{3A9C9CEA-A550-4951-A2A1-06D5649D48CD}" type="presParOf" srcId="{2BC93B2C-1E7C-4411-A4E6-1AB5CC05BA40}" destId="{DE0482D1-678C-4504-90DA-6F152A379DA9}" srcOrd="2" destOrd="0" presId="urn:microsoft.com/office/officeart/2005/8/layout/cycle6"/>
    <dgm:cxn modelId="{467C3B20-4540-4B78-9A06-0131F21DFE5D}" type="presParOf" srcId="{2BC93B2C-1E7C-4411-A4E6-1AB5CC05BA40}" destId="{51FA42C7-7A02-41CE-8142-AF8295AECA50}" srcOrd="3" destOrd="0" presId="urn:microsoft.com/office/officeart/2005/8/layout/cycle6"/>
    <dgm:cxn modelId="{C02DF553-376B-4E58-869C-BC49EEFFB5AA}" type="presParOf" srcId="{2BC93B2C-1E7C-4411-A4E6-1AB5CC05BA40}" destId="{55A8F3B4-A6E3-4509-98C8-5FB4C7C28ED0}" srcOrd="4" destOrd="0" presId="urn:microsoft.com/office/officeart/2005/8/layout/cycle6"/>
    <dgm:cxn modelId="{6B578220-6D4C-452D-97D0-8894C8395DBB}" type="presParOf" srcId="{2BC93B2C-1E7C-4411-A4E6-1AB5CC05BA40}" destId="{492EDAFF-0C4A-40B6-9259-AB27F6FA0139}" srcOrd="5" destOrd="0" presId="urn:microsoft.com/office/officeart/2005/8/layout/cycle6"/>
    <dgm:cxn modelId="{157AC0C7-CA7E-45D7-8197-40B70F9642E3}" type="presParOf" srcId="{2BC93B2C-1E7C-4411-A4E6-1AB5CC05BA40}" destId="{09F1F293-68E3-4129-BE22-41CED4AD27BA}" srcOrd="6" destOrd="0" presId="urn:microsoft.com/office/officeart/2005/8/layout/cycle6"/>
    <dgm:cxn modelId="{FBAE001D-A269-4E65-B23F-AA1D68A4DFF9}" type="presParOf" srcId="{2BC93B2C-1E7C-4411-A4E6-1AB5CC05BA40}" destId="{C78B0B45-B5F2-48B1-B002-72B94894FFE1}" srcOrd="7" destOrd="0" presId="urn:microsoft.com/office/officeart/2005/8/layout/cycle6"/>
    <dgm:cxn modelId="{C25A66B6-8DA8-4D70-BB27-0A9F3D8D5518}" type="presParOf" srcId="{2BC93B2C-1E7C-4411-A4E6-1AB5CC05BA40}" destId="{952B1214-582E-4F3C-A96B-62668BC0D746}" srcOrd="8" destOrd="0" presId="urn:microsoft.com/office/officeart/2005/8/layout/cycle6"/>
    <dgm:cxn modelId="{2C26774E-F324-494A-955E-035B123C9836}" type="presParOf" srcId="{2BC93B2C-1E7C-4411-A4E6-1AB5CC05BA40}" destId="{34C0FC9F-53DA-4797-8DFF-FB4E26DA5647}" srcOrd="9" destOrd="0" presId="urn:microsoft.com/office/officeart/2005/8/layout/cycle6"/>
    <dgm:cxn modelId="{437094FC-5501-426C-B95E-B677D53BE266}" type="presParOf" srcId="{2BC93B2C-1E7C-4411-A4E6-1AB5CC05BA40}" destId="{D47DDF7F-02B5-40A1-A96D-6B24FE366971}" srcOrd="10" destOrd="0" presId="urn:microsoft.com/office/officeart/2005/8/layout/cycle6"/>
    <dgm:cxn modelId="{A105D5E9-1C6B-4CEE-8F11-B4581CF58D8F}" type="presParOf" srcId="{2BC93B2C-1E7C-4411-A4E6-1AB5CC05BA40}" destId="{F4744805-FC81-4343-821D-5B36D26788AE}" srcOrd="11" destOrd="0" presId="urn:microsoft.com/office/officeart/2005/8/layout/cycle6"/>
    <dgm:cxn modelId="{A0720E7A-0DCD-4DD5-8C94-7422AB97EC18}" type="presParOf" srcId="{2BC93B2C-1E7C-4411-A4E6-1AB5CC05BA40}" destId="{E54AFFC7-D0CF-42F0-876C-3BAB54ED62B1}" srcOrd="12" destOrd="0" presId="urn:microsoft.com/office/officeart/2005/8/layout/cycle6"/>
    <dgm:cxn modelId="{2C44DB86-488C-477B-894B-F15F3465DA29}" type="presParOf" srcId="{2BC93B2C-1E7C-4411-A4E6-1AB5CC05BA40}" destId="{6C279904-0BE8-488D-AD1A-6F291808BF08}" srcOrd="13" destOrd="0" presId="urn:microsoft.com/office/officeart/2005/8/layout/cycle6"/>
    <dgm:cxn modelId="{7110CA7B-CA6C-4195-80C2-DFD19E3843FD}" type="presParOf" srcId="{2BC93B2C-1E7C-4411-A4E6-1AB5CC05BA40}" destId="{DF2D25FA-9B48-4177-9DAB-B92D3A3847B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735AD-A417-4F99-9F43-60DF1E21BBBF}">
      <dsp:nvSpPr>
        <dsp:cNvPr id="0" name=""/>
        <dsp:cNvSpPr/>
      </dsp:nvSpPr>
      <dsp:spPr>
        <a:xfrm>
          <a:off x="2649795" y="106935"/>
          <a:ext cx="3855853" cy="10367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err="1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Valide</a:t>
          </a: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Informationen</a:t>
          </a:r>
          <a:b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für Patienten</a:t>
          </a:r>
          <a:endParaRPr lang="de-AT" sz="2400" kern="12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00407" y="157547"/>
        <a:ext cx="3754629" cy="935570"/>
      </dsp:txXfrm>
    </dsp:sp>
    <dsp:sp modelId="{DE0482D1-678C-4504-90DA-6F152A379DA9}">
      <dsp:nvSpPr>
        <dsp:cNvPr id="0" name=""/>
        <dsp:cNvSpPr/>
      </dsp:nvSpPr>
      <dsp:spPr>
        <a:xfrm>
          <a:off x="2446628" y="949689"/>
          <a:ext cx="4146941" cy="4146941"/>
        </a:xfrm>
        <a:custGeom>
          <a:avLst/>
          <a:gdLst/>
          <a:ahLst/>
          <a:cxnLst/>
          <a:rect l="0" t="0" r="0" b="0"/>
          <a:pathLst>
            <a:path>
              <a:moveTo>
                <a:pt x="2954089" y="196294"/>
              </a:moveTo>
              <a:arcTo wR="2073470" hR="2073470" stAng="17707930" swAng="86714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A42C7-7A02-41CE-8142-AF8295AECA50}">
      <dsp:nvSpPr>
        <dsp:cNvPr id="0" name=""/>
        <dsp:cNvSpPr/>
      </dsp:nvSpPr>
      <dsp:spPr>
        <a:xfrm>
          <a:off x="4790485" y="1428565"/>
          <a:ext cx="3646787" cy="9737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vergrößerte</a:t>
          </a:r>
          <a:b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Patienten Autonomie</a:t>
          </a:r>
          <a:endParaRPr lang="de-AT" sz="2400" kern="12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38020" y="1476100"/>
        <a:ext cx="3551717" cy="878687"/>
      </dsp:txXfrm>
    </dsp:sp>
    <dsp:sp modelId="{492EDAFF-0C4A-40B6-9259-AB27F6FA0139}">
      <dsp:nvSpPr>
        <dsp:cNvPr id="0" name=""/>
        <dsp:cNvSpPr/>
      </dsp:nvSpPr>
      <dsp:spPr>
        <a:xfrm>
          <a:off x="2602515" y="-75512"/>
          <a:ext cx="4146941" cy="4146941"/>
        </a:xfrm>
        <a:custGeom>
          <a:avLst/>
          <a:gdLst/>
          <a:ahLst/>
          <a:cxnLst/>
          <a:rect l="0" t="0" r="0" b="0"/>
          <a:pathLst>
            <a:path>
              <a:moveTo>
                <a:pt x="4105875" y="2484097"/>
              </a:moveTo>
              <a:arcTo wR="2073470" hR="2073470" stAng="685336" swAng="104203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1F293-68E3-4129-BE22-41CED4AD27BA}">
      <dsp:nvSpPr>
        <dsp:cNvPr id="0" name=""/>
        <dsp:cNvSpPr/>
      </dsp:nvSpPr>
      <dsp:spPr>
        <a:xfrm>
          <a:off x="4937248" y="3002120"/>
          <a:ext cx="2502486" cy="13196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verbesserter</a:t>
          </a:r>
          <a:b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Service für</a:t>
          </a:r>
          <a:b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Patienten</a:t>
          </a:r>
          <a:endParaRPr lang="de-AT" sz="2400" b="1" kern="12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01667" y="3066539"/>
        <a:ext cx="2373648" cy="1190793"/>
      </dsp:txXfrm>
    </dsp:sp>
    <dsp:sp modelId="{952B1214-582E-4F3C-A96B-62668BC0D746}">
      <dsp:nvSpPr>
        <dsp:cNvPr id="0" name=""/>
        <dsp:cNvSpPr/>
      </dsp:nvSpPr>
      <dsp:spPr>
        <a:xfrm>
          <a:off x="3313179" y="175186"/>
          <a:ext cx="4146941" cy="4146941"/>
        </a:xfrm>
        <a:custGeom>
          <a:avLst/>
          <a:gdLst/>
          <a:ahLst/>
          <a:cxnLst/>
          <a:rect l="0" t="0" r="0" b="0"/>
          <a:pathLst>
            <a:path>
              <a:moveTo>
                <a:pt x="2028113" y="4146445"/>
              </a:moveTo>
              <a:arcTo wR="2073470" hR="2073470" stAng="5475208" swAng="95938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0FC9F-53DA-4797-8DFF-FB4E26DA5647}">
      <dsp:nvSpPr>
        <dsp:cNvPr id="0" name=""/>
        <dsp:cNvSpPr/>
      </dsp:nvSpPr>
      <dsp:spPr>
        <a:xfrm>
          <a:off x="1937016" y="3002063"/>
          <a:ext cx="2829379" cy="12466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hohe Standards für Datenschutz und Datensicherheit</a:t>
          </a:r>
          <a:endParaRPr lang="de-AT" sz="2400" kern="12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97871" y="3062918"/>
        <a:ext cx="2707669" cy="1124910"/>
      </dsp:txXfrm>
    </dsp:sp>
    <dsp:sp modelId="{F4744805-FC81-4343-821D-5B36D26788AE}">
      <dsp:nvSpPr>
        <dsp:cNvPr id="0" name=""/>
        <dsp:cNvSpPr/>
      </dsp:nvSpPr>
      <dsp:spPr>
        <a:xfrm>
          <a:off x="2354697" y="-599505"/>
          <a:ext cx="4146941" cy="4146941"/>
        </a:xfrm>
        <a:custGeom>
          <a:avLst/>
          <a:gdLst/>
          <a:ahLst/>
          <a:cxnLst/>
          <a:rect l="0" t="0" r="0" b="0"/>
          <a:pathLst>
            <a:path>
              <a:moveTo>
                <a:pt x="666444" y="3596480"/>
              </a:moveTo>
              <a:arcTo wR="2073470" hR="2073470" stAng="7963990" swAng="122766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AFFC7-D0CF-42F0-876C-3BAB54ED62B1}">
      <dsp:nvSpPr>
        <dsp:cNvPr id="0" name=""/>
        <dsp:cNvSpPr/>
      </dsp:nvSpPr>
      <dsp:spPr>
        <a:xfrm>
          <a:off x="1004053" y="1428565"/>
          <a:ext cx="3331698" cy="9737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mehr</a:t>
          </a:r>
          <a:b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de-AT" sz="2400" b="1" kern="12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Qualität/Sicherheit</a:t>
          </a:r>
          <a:endParaRPr lang="de-AT" sz="2400" b="1" kern="1200" dirty="0">
            <a:solidFill>
              <a:schemeClr val="bg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1588" y="1476100"/>
        <a:ext cx="3236628" cy="878687"/>
      </dsp:txXfrm>
    </dsp:sp>
    <dsp:sp modelId="{DF2D25FA-9B48-4177-9DAB-B92D3A3847BF}">
      <dsp:nvSpPr>
        <dsp:cNvPr id="0" name=""/>
        <dsp:cNvSpPr/>
      </dsp:nvSpPr>
      <dsp:spPr>
        <a:xfrm>
          <a:off x="2679765" y="917334"/>
          <a:ext cx="4146941" cy="4146941"/>
        </a:xfrm>
        <a:custGeom>
          <a:avLst/>
          <a:gdLst/>
          <a:ahLst/>
          <a:cxnLst/>
          <a:rect l="0" t="0" r="0" b="0"/>
          <a:pathLst>
            <a:path>
              <a:moveTo>
                <a:pt x="713969" y="507892"/>
              </a:moveTo>
              <a:arcTo wR="2073470" hR="2073470" stAng="13741796" swAng="82831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850B8E-3551-4FAC-884C-CD2CE678F60F}" type="datetimeFigureOut">
              <a:rPr lang="de-AT"/>
              <a:pPr>
                <a:defRPr/>
              </a:pPr>
              <a:t>06.09.2013</a:t>
            </a:fld>
            <a:endParaRPr lang="de-A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16E1801-2DAA-4BD2-82BC-1FD35C40E00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7609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77AFE5-CD1D-4B12-9B03-9D6071E948FF}" type="datetimeFigureOut">
              <a:rPr lang="de-AT"/>
              <a:pPr>
                <a:defRPr/>
              </a:pPr>
              <a:t>06.09.2013</a:t>
            </a:fld>
            <a:endParaRPr lang="de-A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F2C842-997F-4A15-84BF-EB513A9ECB3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813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D7AFB52A-B555-421A-97EE-C198A5F5FADA}" type="slidenum">
              <a:rPr lang="de-AT" sz="1200">
                <a:latin typeface="Times New Roman" pitchFamily="18" charset="0"/>
              </a:rPr>
              <a:pPr algn="r" defTabSz="914400"/>
              <a:t>1</a:t>
            </a:fld>
            <a:endParaRPr lang="de-AT" sz="1200">
              <a:latin typeface="Times New Roman" pitchFamily="18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209550"/>
            <a:ext cx="4259263" cy="2949575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3208338"/>
            <a:ext cx="6048375" cy="5454650"/>
          </a:xfrm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F5ED1-B1FA-44F1-9D53-42209E7F61A0}" type="slidenum">
              <a:rPr lang="de-AT"/>
              <a:pPr/>
              <a:t>4</a:t>
            </a:fld>
            <a:endParaRPr lang="de-AT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209550"/>
            <a:ext cx="4259263" cy="2949575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238" y="3209193"/>
            <a:ext cx="6047524" cy="5454162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46FF6-3D08-40B4-8B15-B08588DF7367}" type="slidenum">
              <a:rPr lang="de-AT" smtClean="0"/>
              <a:pPr/>
              <a:t>8</a:t>
            </a:fld>
            <a:endParaRPr lang="de-AT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C0C3BE58-DBB2-40BC-850D-C27AEF1A1030}" type="slidenum">
              <a:rPr lang="de-AT" sz="1200">
                <a:latin typeface="Times New Roman" pitchFamily="18" charset="0"/>
              </a:rPr>
              <a:pPr algn="r" defTabSz="914400"/>
              <a:t>10</a:t>
            </a:fld>
            <a:endParaRPr lang="de-AT" sz="12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209550"/>
            <a:ext cx="4259263" cy="2949575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3206750"/>
            <a:ext cx="6048375" cy="5456238"/>
          </a:xfrm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4C168AFE-84BE-429C-9B32-AF37B781BA4C}" type="slidenum">
              <a:rPr lang="de-AT" sz="1200">
                <a:latin typeface="Times New Roman" pitchFamily="18" charset="0"/>
              </a:rPr>
              <a:pPr algn="r" defTabSz="914400"/>
              <a:t>11</a:t>
            </a:fld>
            <a:endParaRPr lang="de-AT" sz="1200">
              <a:latin typeface="Times New Roman" pitchFamily="18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209550"/>
            <a:ext cx="4259263" cy="29495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3208338"/>
            <a:ext cx="6048375" cy="5454650"/>
          </a:xfrm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defTabSz="914400">
              <a:defRPr/>
            </a:pPr>
            <a:fld id="{6C34EDED-100D-426E-85B7-3101F387F49E}" type="slidenum">
              <a:rPr lang="de-AT" sz="1200">
                <a:latin typeface="Times New Roman" pitchFamily="18" charset="0"/>
                <a:cs typeface="+mn-cs"/>
              </a:rPr>
              <a:pPr algn="r" defTabSz="914400">
                <a:defRPr/>
              </a:pPr>
              <a:t>16</a:t>
            </a:fld>
            <a:endParaRPr lang="de-AT" sz="1200">
              <a:latin typeface="Times New Roman" pitchFamily="18" charset="0"/>
              <a:cs typeface="+mn-cs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89050" y="209550"/>
            <a:ext cx="4259263" cy="2949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4813" y="3208338"/>
            <a:ext cx="6048375" cy="54546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8"/>
          <p:cNvSpPr txBox="1"/>
          <p:nvPr userDrawn="1"/>
        </p:nvSpPr>
        <p:spPr>
          <a:xfrm>
            <a:off x="0" y="6489700"/>
            <a:ext cx="9906000" cy="488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300">
                <a:latin typeface="Helvetica"/>
              </a:rPr>
              <a:t>© · NÖ Patienten- und Pflegeanwaltschaft · </a:t>
            </a:r>
            <a:r>
              <a:rPr lang="de-DE" sz="1300">
                <a:solidFill>
                  <a:srgbClr val="005184"/>
                </a:solidFill>
                <a:latin typeface="Helvetica"/>
              </a:rPr>
              <a:t>www.patientenanwalt.com</a:t>
            </a:r>
            <a:r>
              <a:rPr lang="de-DE" sz="1300">
                <a:latin typeface="Helvetica"/>
              </a:rPr>
              <a:t> · </a:t>
            </a:r>
            <a:endParaRPr lang="de-DE" sz="1300">
              <a:solidFill>
                <a:srgbClr val="005184"/>
              </a:solidFill>
              <a:latin typeface="Helvetica"/>
            </a:endParaRPr>
          </a:p>
          <a:p>
            <a:pPr algn="ctr">
              <a:defRPr/>
            </a:pPr>
            <a:endParaRPr lang="de-DE" sz="1300">
              <a:latin typeface="Helvetica"/>
            </a:endParaRPr>
          </a:p>
        </p:txBody>
      </p:sp>
      <p:pic>
        <p:nvPicPr>
          <p:cNvPr id="5" name="Bild 6" descr="PPA_leer_klein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21425" y="228600"/>
            <a:ext cx="3051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944562"/>
            <a:ext cx="7886700" cy="731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1EA2-0340-4AA4-A1A4-36D30F5DAE07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4BB5E-9D1C-4386-826E-A309D03F00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0" y="6489700"/>
            <a:ext cx="9906000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Helvetica"/>
              </a:rPr>
              <a:t>© 2008 · NÖ Patienten- und Pflegeanwaltschaft · </a:t>
            </a:r>
            <a:r>
              <a:rPr lang="de-DE" sz="1300" dirty="0" err="1">
                <a:solidFill>
                  <a:srgbClr val="005184"/>
                </a:solidFill>
                <a:latin typeface="Helvetica"/>
              </a:rPr>
              <a:t>www.patientenanwalt.com</a:t>
            </a:r>
            <a:r>
              <a:rPr lang="de-DE" sz="1300" dirty="0">
                <a:latin typeface="Helvetica"/>
              </a:rPr>
              <a:t> · Organisationsstruktur</a:t>
            </a:r>
            <a:endParaRPr lang="de-DE" sz="1300" dirty="0">
              <a:solidFill>
                <a:srgbClr val="005184"/>
              </a:solidFill>
              <a:latin typeface="Helvetic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300" dirty="0">
              <a:latin typeface="Helvetica"/>
            </a:endParaRPr>
          </a:p>
        </p:txBody>
      </p:sp>
      <p:pic>
        <p:nvPicPr>
          <p:cNvPr id="5" name="Bild 6" descr="PPA_leer_klein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205413" y="228600"/>
            <a:ext cx="416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8F1B-9F9C-48D9-B7B1-17900C10B8D9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65E6D-1DCE-44FC-9A46-27D167A06A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5700" y="304801"/>
            <a:ext cx="8172450" cy="14319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155700" y="1981200"/>
            <a:ext cx="4003675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24475" y="1981200"/>
            <a:ext cx="4003675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1557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714750" y="6381750"/>
            <a:ext cx="31369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AT"/>
              <a:t>Dr. Gerald Bachinger NÖ Patienten-und Pflegeanwalt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2644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45593681-7824-4364-9B63-AD6240CFE156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D22A-79F2-4FF2-9D09-58C8703FCC7C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A1B6-4C94-436B-8515-649AAA3C9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944562"/>
            <a:ext cx="7886700" cy="731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C8F5-3E99-4DF2-B7BB-670C3BA968C9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80733-50BC-424E-AF0C-EBC9F6DB80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944562"/>
            <a:ext cx="7886700" cy="7318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47C9-E1D2-4978-8EC4-9648CBC0ACE2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14165-24AB-4A7E-ADF8-CEA5D86EBD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944562"/>
            <a:ext cx="7886700" cy="731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4353-1F96-4FFC-B0DC-83AF8A789E68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E16D-46C1-4204-9115-14E278C435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D547-8DE6-425C-8725-57C87740E016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67E1F-536C-49C1-BED7-886F716CD6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5A93-A3C8-460A-B0F1-BF151A02E411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B5CDE-C6ED-4296-AE3B-A0BAE631E6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37BC8-BFA3-4F72-BF27-DE05467774CE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6E1F-E203-4396-B372-D9C6837913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0" y="6489700"/>
            <a:ext cx="9906000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Helvetica"/>
              </a:rPr>
              <a:t>© 2008 · NÖ Patienten- und Pflegeanwaltschaft · </a:t>
            </a:r>
            <a:r>
              <a:rPr lang="de-DE" sz="1300" dirty="0" err="1">
                <a:solidFill>
                  <a:srgbClr val="005184"/>
                </a:solidFill>
                <a:latin typeface="Helvetica"/>
              </a:rPr>
              <a:t>www.patientenanwalt.com</a:t>
            </a:r>
            <a:r>
              <a:rPr lang="de-DE" sz="1300" dirty="0">
                <a:latin typeface="Helvetica"/>
              </a:rPr>
              <a:t> · Organisationsstruktur</a:t>
            </a:r>
            <a:endParaRPr lang="de-DE" sz="1300" dirty="0">
              <a:solidFill>
                <a:srgbClr val="005184"/>
              </a:solidFill>
              <a:latin typeface="Helvetic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300" dirty="0">
              <a:latin typeface="Helvetica"/>
            </a:endParaRPr>
          </a:p>
        </p:txBody>
      </p:sp>
      <p:pic>
        <p:nvPicPr>
          <p:cNvPr id="5" name="Bild 6" descr="PPA_leer_klein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205413" y="228600"/>
            <a:ext cx="416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944562"/>
            <a:ext cx="7886700" cy="7318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5D57-7D28-4C63-8789-8B45DB68E0DD}" type="datetimeFigureOut">
              <a:rPr lang="de-DE"/>
              <a:pPr>
                <a:defRPr/>
              </a:pPr>
              <a:t>06.09.2013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C037-58F9-47FE-B523-BF54EF108A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95300" y="838200"/>
            <a:ext cx="8915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5959475"/>
            <a:ext cx="952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168459-95EF-4CAD-BBA7-D96B9CA340B2}" type="datetimeFigureOut">
              <a:rPr lang="de-DE"/>
              <a:pPr>
                <a:defRPr/>
              </a:pPr>
              <a:t>06.09.2013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839200" y="5959475"/>
            <a:ext cx="571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1FA0E6-7A4D-4CA7-AAE3-EE2BABAECD3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0" y="6489700"/>
            <a:ext cx="9906000" cy="488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Helvetica"/>
              </a:rPr>
              <a:t>© 2008 · NÖ Patienten- und Pflegeanwaltschaft · </a:t>
            </a:r>
            <a:r>
              <a:rPr lang="de-DE" sz="1300" dirty="0" err="1">
                <a:solidFill>
                  <a:srgbClr val="005184"/>
                </a:solidFill>
                <a:latin typeface="Helvetica"/>
              </a:rPr>
              <a:t>www.patientenanwalt.com</a:t>
            </a:r>
            <a:r>
              <a:rPr lang="de-DE" sz="1300" dirty="0">
                <a:latin typeface="Helvetica"/>
              </a:rPr>
              <a:t> · Organisationsstruktur</a:t>
            </a:r>
            <a:endParaRPr lang="de-DE" sz="1300" dirty="0">
              <a:solidFill>
                <a:srgbClr val="005184"/>
              </a:solidFill>
              <a:latin typeface="Helvetic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300" dirty="0">
              <a:latin typeface="Helvetica"/>
            </a:endParaRPr>
          </a:p>
        </p:txBody>
      </p:sp>
      <p:pic>
        <p:nvPicPr>
          <p:cNvPr id="30726" name="Bild 6" descr="PPA_leer_klein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5205413" y="228600"/>
            <a:ext cx="416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000" b="1" kern="1200">
          <a:solidFill>
            <a:srgbClr val="CD0034"/>
          </a:solidFill>
          <a:latin typeface="Helvetica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rgbClr val="005184"/>
          </a:solidFill>
          <a:latin typeface="Helvetica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b="1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b="1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3467100" y="3733800"/>
            <a:ext cx="3384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endParaRPr lang="de-AT" sz="2400">
              <a:latin typeface="Times New Roman" pitchFamily="18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1208583" y="1557338"/>
            <a:ext cx="7654429" cy="1657350"/>
          </a:xfrm>
        </p:spPr>
        <p:txBody>
          <a:bodyPr anchor="b"/>
          <a:lstStyle/>
          <a:p>
            <a:pPr defTabSz="914400" eaLnBrk="1" hangingPunct="1"/>
            <a:r>
              <a:rPr lang="de-AT" sz="6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Patientenrechte </a:t>
            </a:r>
            <a:br>
              <a:rPr lang="de-AT" sz="6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e-AT" sz="6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Österreich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1712640" y="3510142"/>
            <a:ext cx="6092155" cy="1839913"/>
          </a:xfrm>
          <a:solidFill>
            <a:srgbClr val="0000CC">
              <a:alpha val="25882"/>
            </a:srgbClr>
          </a:solidFill>
          <a:ln w="3175">
            <a:solidFill>
              <a:srgbClr val="000080"/>
            </a:solidFill>
          </a:ln>
        </p:spPr>
        <p:txBody>
          <a:bodyPr/>
          <a:lstStyle/>
          <a:p>
            <a:pPr defTabSz="914400" eaLnBrk="1" hangingPunct="1"/>
            <a:r>
              <a:rPr lang="de-AT" sz="3200" dirty="0" smtClean="0">
                <a:latin typeface="Helvetica" pitchFamily="34" charset="0"/>
              </a:rPr>
              <a:t>Möglichkeiten </a:t>
            </a:r>
            <a:r>
              <a:rPr lang="de-AT" sz="3200" dirty="0" smtClean="0">
                <a:latin typeface="Helvetica" pitchFamily="34" charset="0"/>
              </a:rPr>
              <a:t>und Grenzen</a:t>
            </a:r>
          </a:p>
          <a:p>
            <a:pPr defTabSz="914400" eaLnBrk="1" hangingPunct="1"/>
            <a:r>
              <a:rPr lang="de-AT" sz="3200" dirty="0" smtClean="0">
                <a:latin typeface="Helvetica" pitchFamily="34" charset="0"/>
              </a:rPr>
              <a:t>Beschwerdemanagement</a:t>
            </a:r>
          </a:p>
          <a:p>
            <a:pPr defTabSz="914400" eaLnBrk="1" hangingPunct="1"/>
            <a:r>
              <a:rPr lang="de-AT" sz="3200" dirty="0">
                <a:latin typeface="Helvetica" pitchFamily="34" charset="0"/>
              </a:rPr>
              <a:t>a</a:t>
            </a:r>
            <a:r>
              <a:rPr lang="de-AT" sz="3200" dirty="0" smtClean="0">
                <a:latin typeface="Helvetica" pitchFamily="34" charset="0"/>
              </a:rPr>
              <a:t>ktuelle Entwicklungen</a:t>
            </a:r>
            <a:endParaRPr lang="de-AT" sz="3200" dirty="0" smtClean="0">
              <a:latin typeface="Helvetica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nummernplatzhalter 5"/>
          <p:cNvSpPr txBox="1">
            <a:spLocks noGrp="1"/>
          </p:cNvSpPr>
          <p:nvPr/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4400"/>
            <a:fld id="{C55C4F2A-FA62-43E6-8C4D-D20FD9C94ADE}" type="slidenum">
              <a:rPr lang="de-AT" sz="2000">
                <a:solidFill>
                  <a:srgbClr val="000000"/>
                </a:solidFill>
              </a:rPr>
              <a:pPr algn="r" defTabSz="914400"/>
              <a:t>10</a:t>
            </a:fld>
            <a:endParaRPr lang="de-AT" sz="2000">
              <a:solidFill>
                <a:srgbClr val="000000"/>
              </a:solidFill>
            </a:endParaRPr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938" y="584200"/>
            <a:ext cx="6761162" cy="833438"/>
          </a:xfrm>
        </p:spPr>
        <p:txBody>
          <a:bodyPr anchor="ctr"/>
          <a:lstStyle/>
          <a:p>
            <a:pPr defTabSz="914400" eaLnBrk="1" hangingPunct="1">
              <a:defRPr/>
            </a:pPr>
            <a:r>
              <a:rPr lang="de-AT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Lösungsdreieck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04813" y="1720361"/>
            <a:ext cx="7588250" cy="4233863"/>
            <a:chOff x="975" y="1253"/>
            <a:chExt cx="4082" cy="2812"/>
          </a:xfrm>
        </p:grpSpPr>
        <p:sp>
          <p:nvSpPr>
            <p:cNvPr id="23559" name="AutoShape 4"/>
            <p:cNvSpPr>
              <a:spLocks noChangeArrowheads="1"/>
            </p:cNvSpPr>
            <p:nvPr/>
          </p:nvSpPr>
          <p:spPr bwMode="auto">
            <a:xfrm>
              <a:off x="2245" y="1253"/>
              <a:ext cx="1723" cy="86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2540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defTabSz="914400"/>
              <a:r>
                <a:rPr lang="de-AT" sz="2800">
                  <a:latin typeface="Tahoma" pitchFamily="34" charset="0"/>
                </a:rPr>
                <a:t>Patienten-</a:t>
              </a:r>
            </a:p>
            <a:p>
              <a:pPr algn="ctr" defTabSz="914400"/>
              <a:r>
                <a:rPr lang="de-AT" sz="2800">
                  <a:latin typeface="Tahoma" pitchFamily="34" charset="0"/>
                </a:rPr>
                <a:t>anwaltschaft</a:t>
              </a:r>
            </a:p>
          </p:txBody>
        </p:sp>
        <p:sp>
          <p:nvSpPr>
            <p:cNvPr id="23560" name="AutoShape 5"/>
            <p:cNvSpPr>
              <a:spLocks noChangeArrowheads="1"/>
            </p:cNvSpPr>
            <p:nvPr/>
          </p:nvSpPr>
          <p:spPr bwMode="auto">
            <a:xfrm>
              <a:off x="3288" y="2568"/>
              <a:ext cx="1724" cy="86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2540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defTabSz="914400"/>
              <a:r>
                <a:rPr lang="de-AT" sz="2800">
                  <a:latin typeface="Tahoma" pitchFamily="34" charset="0"/>
                </a:rPr>
                <a:t>Entschädigungs-</a:t>
              </a:r>
            </a:p>
            <a:p>
              <a:pPr algn="ctr" defTabSz="914400"/>
              <a:r>
                <a:rPr lang="de-AT" sz="2800">
                  <a:latin typeface="Tahoma" pitchFamily="34" charset="0"/>
                </a:rPr>
                <a:t>fonds</a:t>
              </a:r>
            </a:p>
          </p:txBody>
        </p:sp>
        <p:sp>
          <p:nvSpPr>
            <p:cNvPr id="23561" name="AutoShape 6"/>
            <p:cNvSpPr>
              <a:spLocks noChangeArrowheads="1"/>
            </p:cNvSpPr>
            <p:nvPr/>
          </p:nvSpPr>
          <p:spPr bwMode="auto">
            <a:xfrm>
              <a:off x="1020" y="2568"/>
              <a:ext cx="1769" cy="862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2540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defTabSz="914400"/>
              <a:r>
                <a:rPr lang="de-AT" sz="2800">
                  <a:latin typeface="Tahoma" pitchFamily="34" charset="0"/>
                </a:rPr>
                <a:t>Schieds-</a:t>
              </a:r>
            </a:p>
            <a:p>
              <a:pPr algn="ctr" defTabSz="914400"/>
              <a:r>
                <a:rPr lang="de-AT" sz="2800">
                  <a:latin typeface="Tahoma" pitchFamily="34" charset="0"/>
                </a:rPr>
                <a:t>stelle</a:t>
              </a:r>
            </a:p>
          </p:txBody>
        </p:sp>
        <p:cxnSp>
          <p:nvCxnSpPr>
            <p:cNvPr id="23562" name="AutoShape 7"/>
            <p:cNvCxnSpPr>
              <a:cxnSpLocks noChangeShapeType="1"/>
              <a:stCxn id="23559" idx="2"/>
              <a:endCxn id="23561" idx="0"/>
            </p:cNvCxnSpPr>
            <p:nvPr/>
          </p:nvCxnSpPr>
          <p:spPr bwMode="auto">
            <a:xfrm flipH="1">
              <a:off x="1905" y="2123"/>
              <a:ext cx="1202" cy="437"/>
            </a:xfrm>
            <a:prstGeom prst="straightConnector1">
              <a:avLst/>
            </a:prstGeom>
            <a:noFill/>
            <a:ln w="25400" cap="sq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563" name="AutoShape 8"/>
            <p:cNvCxnSpPr>
              <a:cxnSpLocks noChangeShapeType="1"/>
              <a:stCxn id="23559" idx="2"/>
              <a:endCxn id="23560" idx="0"/>
            </p:cNvCxnSpPr>
            <p:nvPr/>
          </p:nvCxnSpPr>
          <p:spPr bwMode="auto">
            <a:xfrm>
              <a:off x="3107" y="2123"/>
              <a:ext cx="1043" cy="437"/>
            </a:xfrm>
            <a:prstGeom prst="straightConnector1">
              <a:avLst/>
            </a:prstGeom>
            <a:noFill/>
            <a:ln w="25400" cap="sq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564" name="AutoShape 9"/>
            <p:cNvCxnSpPr>
              <a:cxnSpLocks noChangeShapeType="1"/>
              <a:stCxn id="23561" idx="3"/>
              <a:endCxn id="23560" idx="1"/>
            </p:cNvCxnSpPr>
            <p:nvPr/>
          </p:nvCxnSpPr>
          <p:spPr bwMode="auto">
            <a:xfrm>
              <a:off x="2797" y="2999"/>
              <a:ext cx="483" cy="0"/>
            </a:xfrm>
            <a:prstGeom prst="straightConnector1">
              <a:avLst/>
            </a:prstGeom>
            <a:noFill/>
            <a:ln w="25400" cap="sq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83338" name="AutoShape 10"/>
            <p:cNvSpPr>
              <a:spLocks noChangeArrowheads="1"/>
            </p:cNvSpPr>
            <p:nvPr/>
          </p:nvSpPr>
          <p:spPr bwMode="auto">
            <a:xfrm>
              <a:off x="975" y="3430"/>
              <a:ext cx="4082" cy="635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25400" cap="sq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>
                <a:defRPr/>
              </a:pPr>
              <a:r>
                <a:rPr lang="de-DE" sz="36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</a:rPr>
                <a:t>Patientencharta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 txBox="1">
            <a:spLocks noGrp="1"/>
          </p:cNvSpPr>
          <p:nvPr/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defTabSz="914400">
              <a:defRPr/>
            </a:pPr>
            <a:fld id="{4A14EB12-9801-470E-A29D-01FB5F1AF95F}" type="slidenum">
              <a:rPr lang="de-AT" sz="2000">
                <a:solidFill>
                  <a:srgbClr val="000000"/>
                </a:solidFill>
                <a:latin typeface="+mn-lt"/>
              </a:rPr>
              <a:pPr algn="r" defTabSz="914400">
                <a:defRPr/>
              </a:pPr>
              <a:t>11</a:t>
            </a:fld>
            <a:endParaRPr lang="de-A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4850" y="620713"/>
            <a:ext cx="8293100" cy="720725"/>
          </a:xfrm>
        </p:spPr>
        <p:txBody>
          <a:bodyPr anchor="ctr"/>
          <a:lstStyle/>
          <a:p>
            <a:pPr defTabSz="914400" eaLnBrk="1" hangingPunct="1">
              <a:defRPr/>
            </a:pPr>
            <a:r>
              <a:rPr lang="de-AT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Ablauf von Beschwerden</a:t>
            </a:r>
          </a:p>
        </p:txBody>
      </p:sp>
      <p:sp>
        <p:nvSpPr>
          <p:cNvPr id="476163" name="AutoShape 3"/>
          <p:cNvSpPr>
            <a:spLocks noChangeArrowheads="1"/>
          </p:cNvSpPr>
          <p:nvPr/>
        </p:nvSpPr>
        <p:spPr bwMode="auto">
          <a:xfrm>
            <a:off x="428625" y="1916113"/>
            <a:ext cx="2419350" cy="9366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 cap="sq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de-DE" sz="3200" b="1">
                <a:solidFill>
                  <a:srgbClr val="000066"/>
                </a:solidFill>
                <a:latin typeface="Tahoma" pitchFamily="34" charset="0"/>
              </a:rPr>
              <a:t>Sammeln</a:t>
            </a:r>
          </a:p>
        </p:txBody>
      </p:sp>
      <p:sp>
        <p:nvSpPr>
          <p:cNvPr id="476164" name="AutoShape 4"/>
          <p:cNvSpPr>
            <a:spLocks noChangeArrowheads="1"/>
          </p:cNvSpPr>
          <p:nvPr/>
        </p:nvSpPr>
        <p:spPr bwMode="auto">
          <a:xfrm>
            <a:off x="508000" y="3246438"/>
            <a:ext cx="2419350" cy="9366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 cap="sq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914400"/>
            <a:r>
              <a:rPr lang="de-DE" sz="3200" b="1">
                <a:solidFill>
                  <a:srgbClr val="000066"/>
                </a:solidFill>
                <a:latin typeface="Tahoma" pitchFamily="34" charset="0"/>
              </a:rPr>
              <a:t>Bewerten</a:t>
            </a:r>
          </a:p>
        </p:txBody>
      </p:sp>
      <p:sp>
        <p:nvSpPr>
          <p:cNvPr id="476165" name="AutoShape 5"/>
          <p:cNvSpPr>
            <a:spLocks noChangeArrowheads="1"/>
          </p:cNvSpPr>
          <p:nvPr/>
        </p:nvSpPr>
        <p:spPr bwMode="auto">
          <a:xfrm>
            <a:off x="506413" y="4797425"/>
            <a:ext cx="2420937" cy="93503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 cap="sq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/>
          <a:lstStyle/>
          <a:p>
            <a:pPr algn="ctr" defTabSz="914400"/>
            <a:r>
              <a:rPr lang="de-DE" sz="3200" b="1">
                <a:solidFill>
                  <a:srgbClr val="000066"/>
                </a:solidFill>
                <a:latin typeface="Tahoma" pitchFamily="34" charset="0"/>
              </a:rPr>
              <a:t>Lösen</a:t>
            </a:r>
          </a:p>
        </p:txBody>
      </p:sp>
      <p:sp>
        <p:nvSpPr>
          <p:cNvPr id="476166" name="Text Box 6"/>
          <p:cNvSpPr txBox="1">
            <a:spLocks noChangeArrowheads="1"/>
          </p:cNvSpPr>
          <p:nvPr/>
        </p:nvSpPr>
        <p:spPr bwMode="auto">
          <a:xfrm>
            <a:off x="3779838" y="1628775"/>
            <a:ext cx="5548312" cy="1555750"/>
          </a:xfrm>
          <a:prstGeom prst="rect">
            <a:avLst/>
          </a:prstGeom>
          <a:solidFill>
            <a:schemeClr val="accent1">
              <a:alpha val="38823"/>
            </a:schemeClr>
          </a:solidFill>
          <a:ln w="3175" cap="sq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/>
          <a:p>
            <a:pPr defTabSz="914400">
              <a:buFontTx/>
              <a:buBlip>
                <a:blip r:embed="rId3"/>
              </a:buBlip>
            </a:pPr>
            <a:r>
              <a:rPr lang="de-AT" sz="2400"/>
              <a:t> </a:t>
            </a:r>
            <a:r>
              <a:rPr lang="de-AT" sz="2400">
                <a:solidFill>
                  <a:srgbClr val="000066"/>
                </a:solidFill>
              </a:rPr>
              <a:t>Erheben der Beschwerdegründe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Einholen der KG (Berechtigung?)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Bekanntgabe der Beschwerdegründe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Einholen einer Stellungnahme</a:t>
            </a:r>
          </a:p>
        </p:txBody>
      </p:sp>
      <p:sp>
        <p:nvSpPr>
          <p:cNvPr id="476167" name="Text Box 7"/>
          <p:cNvSpPr txBox="1">
            <a:spLocks noChangeArrowheads="1"/>
          </p:cNvSpPr>
          <p:nvPr/>
        </p:nvSpPr>
        <p:spPr bwMode="auto">
          <a:xfrm>
            <a:off x="3779838" y="3246438"/>
            <a:ext cx="3511550" cy="1190625"/>
          </a:xfrm>
          <a:prstGeom prst="rect">
            <a:avLst/>
          </a:prstGeom>
          <a:solidFill>
            <a:schemeClr val="accent1">
              <a:alpha val="38823"/>
            </a:schemeClr>
          </a:solidFill>
          <a:ln w="3175" cap="sq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/>
          <a:p>
            <a:pPr defTabSz="914400">
              <a:buFontTx/>
              <a:buBlip>
                <a:blip r:embed="rId3"/>
              </a:buBlip>
            </a:pPr>
            <a:r>
              <a:rPr lang="de-AT" sz="2400"/>
              <a:t> </a:t>
            </a:r>
            <a:r>
              <a:rPr lang="de-AT" sz="2400">
                <a:solidFill>
                  <a:srgbClr val="000066"/>
                </a:solidFill>
              </a:rPr>
              <a:t>Vorbeurteilung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Gutachten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Schiedsstelle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3783013" y="4556125"/>
            <a:ext cx="3513137" cy="1920875"/>
          </a:xfrm>
          <a:prstGeom prst="rect">
            <a:avLst/>
          </a:prstGeom>
          <a:solidFill>
            <a:schemeClr val="accent1">
              <a:alpha val="38823"/>
            </a:schemeClr>
          </a:solidFill>
          <a:ln w="3175" cap="sq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/>
          <a:p>
            <a:pPr defTabSz="914400">
              <a:buFontTx/>
              <a:buBlip>
                <a:blip r:embed="rId3"/>
              </a:buBlip>
            </a:pPr>
            <a:r>
              <a:rPr lang="de-AT" sz="2400"/>
              <a:t> </a:t>
            </a:r>
            <a:r>
              <a:rPr lang="de-AT" sz="2400">
                <a:solidFill>
                  <a:srgbClr val="000066"/>
                </a:solidFill>
              </a:rPr>
              <a:t>Gespräch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Verhandlungen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Abfindung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Feedback</a:t>
            </a:r>
          </a:p>
          <a:p>
            <a:pPr defTabSz="914400">
              <a:buFontTx/>
              <a:buBlip>
                <a:blip r:embed="rId3"/>
              </a:buBlip>
            </a:pPr>
            <a:r>
              <a:rPr lang="de-AT" sz="2400">
                <a:solidFill>
                  <a:srgbClr val="000066"/>
                </a:solidFill>
              </a:rPr>
              <a:t> QS</a:t>
            </a: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>
            <a:off x="3079750" y="2565400"/>
            <a:ext cx="547688" cy="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de-AT"/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079750" y="4005263"/>
            <a:ext cx="547688" cy="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de-AT"/>
          </a:p>
        </p:txBody>
      </p:sp>
      <p:sp>
        <p:nvSpPr>
          <p:cNvPr id="476171" name="Line 11"/>
          <p:cNvSpPr>
            <a:spLocks noChangeShapeType="1"/>
          </p:cNvSpPr>
          <p:nvPr/>
        </p:nvSpPr>
        <p:spPr bwMode="auto">
          <a:xfrm>
            <a:off x="3079750" y="5516563"/>
            <a:ext cx="547688" cy="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de-A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7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7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animBg="1" autoUpdateAnimBg="0"/>
      <p:bldP spid="476164" grpId="0" animBg="1" autoUpdateAnimBg="0"/>
      <p:bldP spid="476165" grpId="0" animBg="1" autoUpdateAnimBg="0"/>
      <p:bldP spid="476166" grpId="0" animBg="1"/>
      <p:bldP spid="476167" grpId="0" animBg="1"/>
      <p:bldP spid="476168" grpId="0" animBg="1"/>
      <p:bldP spid="476169" grpId="0" animBg="1"/>
      <p:bldP spid="476170" grpId="0" animBg="1"/>
      <p:bldP spid="4761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92560" y="692696"/>
            <a:ext cx="7886700" cy="731838"/>
          </a:xfrm>
        </p:spPr>
        <p:txBody>
          <a:bodyPr/>
          <a:lstStyle/>
          <a:p>
            <a:r>
              <a:rPr lang="de-AT" b="1" dirty="0" smtClean="0">
                <a:solidFill>
                  <a:srgbClr val="000066"/>
                </a:solidFill>
              </a:rPr>
              <a:t>Typische Tätigkeitsfelder</a:t>
            </a:r>
            <a:endParaRPr lang="de-AT" b="1" dirty="0">
              <a:solidFill>
                <a:srgbClr val="000066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95300" y="1700808"/>
            <a:ext cx="8915400" cy="4699992"/>
          </a:xfrm>
        </p:spPr>
        <p:txBody>
          <a:bodyPr/>
          <a:lstStyle/>
          <a:p>
            <a:r>
              <a:rPr lang="de-AT" dirty="0" smtClean="0"/>
              <a:t>Beschwerden/Konflikte im Bereich von</a:t>
            </a:r>
          </a:p>
          <a:p>
            <a:pPr lvl="1"/>
            <a:r>
              <a:rPr lang="de-AT" dirty="0" smtClean="0"/>
              <a:t>Krankenanstalten</a:t>
            </a:r>
          </a:p>
          <a:p>
            <a:pPr lvl="1"/>
            <a:r>
              <a:rPr lang="de-AT" dirty="0" err="1"/>
              <a:t>n</a:t>
            </a:r>
            <a:r>
              <a:rPr lang="de-AT" dirty="0" err="1" smtClean="0"/>
              <a:t>g</a:t>
            </a:r>
            <a:r>
              <a:rPr lang="de-AT" dirty="0" smtClean="0"/>
              <a:t>. Ärzte/freiberufliche Gesundheitsberufe</a:t>
            </a:r>
          </a:p>
          <a:p>
            <a:pPr lvl="1"/>
            <a:r>
              <a:rPr lang="de-AT" dirty="0" smtClean="0"/>
              <a:t>Pflegeheime</a:t>
            </a:r>
          </a:p>
          <a:p>
            <a:r>
              <a:rPr lang="de-AT" dirty="0" smtClean="0"/>
              <a:t>Patientenverfügungen</a:t>
            </a:r>
          </a:p>
          <a:p>
            <a:r>
              <a:rPr lang="de-AT" dirty="0" smtClean="0"/>
              <a:t>ELGA </a:t>
            </a:r>
            <a:r>
              <a:rPr lang="de-AT" dirty="0" err="1" smtClean="0"/>
              <a:t>Ombudsstelle</a:t>
            </a:r>
            <a:endParaRPr lang="de-AT" dirty="0" smtClean="0"/>
          </a:p>
          <a:p>
            <a:r>
              <a:rPr lang="de-AT" dirty="0" smtClean="0"/>
              <a:t>Patientenvertretung mit Dachorganisationen der SH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04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36576" y="476672"/>
            <a:ext cx="7886700" cy="731838"/>
          </a:xfrm>
        </p:spPr>
        <p:txBody>
          <a:bodyPr/>
          <a:lstStyle/>
          <a:p>
            <a:r>
              <a:rPr lang="de-AT" b="1" dirty="0" smtClean="0">
                <a:solidFill>
                  <a:srgbClr val="000066"/>
                </a:solidFill>
              </a:rPr>
              <a:t>Typische „nicht Tätigkeitsfelder“</a:t>
            </a:r>
            <a:endParaRPr lang="de-AT" b="1" dirty="0">
              <a:solidFill>
                <a:srgbClr val="000066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95300" y="1396688"/>
            <a:ext cx="8915400" cy="5004112"/>
          </a:xfrm>
        </p:spPr>
        <p:txBody>
          <a:bodyPr/>
          <a:lstStyle/>
          <a:p>
            <a:r>
              <a:rPr lang="de-AT" dirty="0"/>
              <a:t>Allgemeine Gesundheitsberatungen, Medikamente, </a:t>
            </a:r>
            <a:r>
              <a:rPr lang="de-AT" dirty="0" smtClean="0"/>
              <a:t>Therapien;</a:t>
            </a:r>
            <a:endParaRPr lang="de-AT" dirty="0"/>
          </a:p>
          <a:p>
            <a:r>
              <a:rPr lang="de-AT" dirty="0" smtClean="0"/>
              <a:t>Pflegegeldeinstufungen;</a:t>
            </a:r>
          </a:p>
          <a:p>
            <a:r>
              <a:rPr lang="de-AT" dirty="0" smtClean="0"/>
              <a:t>Medikamentenbewilligungen;</a:t>
            </a:r>
          </a:p>
          <a:p>
            <a:r>
              <a:rPr lang="de-AT" dirty="0" smtClean="0"/>
              <a:t>Probleme mit Sachwaltern;</a:t>
            </a:r>
          </a:p>
          <a:p>
            <a:r>
              <a:rPr lang="de-AT" dirty="0"/>
              <a:t>g</a:t>
            </a:r>
            <a:r>
              <a:rPr lang="de-AT" dirty="0" smtClean="0"/>
              <a:t>erichtliche Auseinandersetzungen;</a:t>
            </a:r>
          </a:p>
          <a:p>
            <a:r>
              <a:rPr lang="de-AT" dirty="0" smtClean="0"/>
              <a:t>Angelegenheiten im Bereich von Menschen mit besonderen Bedürfnissen;</a:t>
            </a:r>
          </a:p>
          <a:p>
            <a:r>
              <a:rPr lang="de-AT" dirty="0" smtClean="0"/>
              <a:t>Bewilligungen nach § 29 StVO;</a:t>
            </a:r>
          </a:p>
        </p:txBody>
      </p:sp>
    </p:spTree>
    <p:extLst>
      <p:ext uri="{BB962C8B-B14F-4D97-AF65-F5344CB8AC3E}">
        <p14:creationId xmlns:p14="http://schemas.microsoft.com/office/powerpoint/2010/main" val="274075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20552" y="578643"/>
            <a:ext cx="7886700" cy="731838"/>
          </a:xfrm>
        </p:spPr>
        <p:txBody>
          <a:bodyPr/>
          <a:lstStyle/>
          <a:p>
            <a:r>
              <a:rPr lang="de-AT" b="1" dirty="0" smtClean="0">
                <a:solidFill>
                  <a:schemeClr val="accent1">
                    <a:lumMod val="50000"/>
                  </a:schemeClr>
                </a:solidFill>
              </a:rPr>
              <a:t>Gesundheitsreform</a:t>
            </a:r>
            <a:endParaRPr lang="de-A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988024"/>
          </a:xfrm>
        </p:spPr>
        <p:txBody>
          <a:bodyPr/>
          <a:lstStyle/>
          <a:p>
            <a:r>
              <a:rPr lang="de-AT" dirty="0" smtClean="0"/>
              <a:t>Aufbau eines Primary </a:t>
            </a:r>
            <a:r>
              <a:rPr lang="de-AT" dirty="0" err="1" smtClean="0"/>
              <a:t>Health</a:t>
            </a:r>
            <a:r>
              <a:rPr lang="de-AT" dirty="0" smtClean="0"/>
              <a:t> Care Systems;</a:t>
            </a:r>
          </a:p>
          <a:p>
            <a:r>
              <a:rPr lang="de-AT" dirty="0" smtClean="0"/>
              <a:t>ELGA und e-Medikation; Weitergabe von Patientendaten?</a:t>
            </a:r>
          </a:p>
          <a:p>
            <a:r>
              <a:rPr lang="de-AT" dirty="0"/>
              <a:t>t</a:t>
            </a:r>
            <a:r>
              <a:rPr lang="de-AT" dirty="0" smtClean="0"/>
              <a:t>elefon- und webbasierter Erstkontakt- und Beratungsservice;</a:t>
            </a:r>
          </a:p>
          <a:p>
            <a:r>
              <a:rPr lang="de-AT" dirty="0" smtClean="0"/>
              <a:t>Qualitätstransparenz als Orientierung für die PatientInnen;</a:t>
            </a:r>
          </a:p>
          <a:p>
            <a:r>
              <a:rPr lang="de-AT" dirty="0"/>
              <a:t>n</a:t>
            </a:r>
            <a:r>
              <a:rPr lang="de-AT" dirty="0" smtClean="0"/>
              <a:t>achhaltige Finanzierung </a:t>
            </a:r>
            <a:r>
              <a:rPr lang="de-AT" dirty="0" smtClean="0"/>
              <a:t>sicherstellen</a:t>
            </a:r>
            <a:r>
              <a:rPr lang="de-AT" dirty="0" smtClean="0"/>
              <a:t>; Kostendämpfung (statt mehr als 5% BIP Steigerung um etwa 3% BIP);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224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/>
          <p:cNvSpPr>
            <a:spLocks noGrp="1"/>
          </p:cNvSpPr>
          <p:nvPr>
            <p:ph type="title"/>
          </p:nvPr>
        </p:nvSpPr>
        <p:spPr bwMode="auto">
          <a:xfrm>
            <a:off x="200472" y="548680"/>
            <a:ext cx="9505056" cy="7318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de-AT" sz="5100" b="1" dirty="0" smtClean="0">
                <a:solidFill>
                  <a:srgbClr val="C00000"/>
                </a:solidFill>
              </a:rPr>
              <a:t>Vernetzung von Gesundheitsdaten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4488" y="1484784"/>
            <a:ext cx="9217024" cy="496855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de-A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Gebot der Stunde!!!</a:t>
            </a:r>
          </a:p>
          <a:p>
            <a:pPr>
              <a:defRPr/>
            </a:pPr>
            <a:r>
              <a:rPr lang="de-AT" sz="3200" b="1" dirty="0" smtClean="0">
                <a:solidFill>
                  <a:srgbClr val="000066"/>
                </a:solidFill>
              </a:rPr>
              <a:t>Werkzeug für integrierte Versorgung</a:t>
            </a:r>
          </a:p>
          <a:p>
            <a:pPr>
              <a:defRPr/>
            </a:pPr>
            <a:r>
              <a:rPr lang="de-AT" sz="3200" b="1" dirty="0" smtClean="0">
                <a:solidFill>
                  <a:srgbClr val="000066"/>
                </a:solidFill>
              </a:rPr>
              <a:t>Werkzeug für den Hausarzt neu</a:t>
            </a:r>
          </a:p>
          <a:p>
            <a:pPr>
              <a:defRPr/>
            </a:pPr>
            <a:r>
              <a:rPr lang="de-AT" sz="3200" b="1" dirty="0" smtClean="0">
                <a:solidFill>
                  <a:srgbClr val="000066"/>
                </a:solidFill>
              </a:rPr>
              <a:t>mehr Autonomie für PatientInnen</a:t>
            </a:r>
          </a:p>
          <a:p>
            <a:pPr>
              <a:defRPr/>
            </a:pPr>
            <a:r>
              <a:rPr lang="de-AT" sz="3200" b="1" dirty="0" smtClean="0">
                <a:solidFill>
                  <a:srgbClr val="000066"/>
                </a:solidFill>
              </a:rPr>
              <a:t>mehr evidenzbasierte Gesundheitsinformation</a:t>
            </a:r>
          </a:p>
          <a:p>
            <a:pPr>
              <a:defRPr/>
            </a:pPr>
            <a:r>
              <a:rPr lang="de-AT" sz="3200" b="1" dirty="0" smtClean="0">
                <a:solidFill>
                  <a:srgbClr val="000066"/>
                </a:solidFill>
              </a:rPr>
              <a:t>verbesserter Datenschutz/Datensicherheit</a:t>
            </a:r>
          </a:p>
          <a:p>
            <a:pPr>
              <a:defRPr/>
            </a:pPr>
            <a:r>
              <a:rPr lang="de-AT" sz="3600" b="1" dirty="0" smtClean="0">
                <a:solidFill>
                  <a:srgbClr val="000066"/>
                </a:solidFill>
              </a:rPr>
              <a:t>mehr Qualität und Patientensicherheit</a:t>
            </a:r>
            <a:endParaRPr lang="de-AT" sz="36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4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36576" y="188640"/>
            <a:ext cx="4876800" cy="8651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de-DE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ELGA Applikationen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4488" y="1053828"/>
            <a:ext cx="8983662" cy="5423172"/>
          </a:xfrm>
        </p:spPr>
        <p:txBody>
          <a:bodyPr/>
          <a:lstStyle/>
          <a:p>
            <a:pPr defTabSz="914400">
              <a:lnSpc>
                <a:spcPct val="80000"/>
              </a:lnSpc>
              <a:buFont typeface="Arial" charset="0"/>
              <a:buNone/>
              <a:defRPr/>
            </a:pP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Kernanwendungen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</a:endParaRPr>
          </a:p>
          <a:p>
            <a:pPr defTabSz="9144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de-DE" sz="2700" dirty="0" smtClean="0">
                <a:latin typeface="Helvetica" pitchFamily="34" charset="0"/>
              </a:rPr>
              <a:t>e-Medikation</a:t>
            </a: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Registrierung der Medikamente, verordnete und bestimmte </a:t>
            </a:r>
            <a:r>
              <a:rPr lang="de-DE" sz="2700" dirty="0" err="1" smtClean="0">
                <a:latin typeface="Helvetica" pitchFamily="34" charset="0"/>
              </a:rPr>
              <a:t>ww</a:t>
            </a:r>
            <a:r>
              <a:rPr lang="de-DE" sz="2700" dirty="0" smtClean="0">
                <a:latin typeface="Helvetica" pitchFamily="34" charset="0"/>
              </a:rPr>
              <a:t>-relevante OTC;</a:t>
            </a:r>
          </a:p>
          <a:p>
            <a:pPr defTabSz="9144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de-DE" sz="2700" dirty="0" smtClean="0">
                <a:latin typeface="Helvetica" pitchFamily="34" charset="0"/>
              </a:rPr>
              <a:t>e-Befund</a:t>
            </a: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Referenz auf Radiologie- und Laborbefunde;</a:t>
            </a:r>
          </a:p>
          <a:p>
            <a:pPr defTabSz="9144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de-DE" sz="2700" dirty="0" smtClean="0">
                <a:latin typeface="Helvetica" pitchFamily="34" charset="0"/>
              </a:rPr>
              <a:t>e-Patientenbrief</a:t>
            </a: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Kommunikation intra- zu extramural;</a:t>
            </a:r>
          </a:p>
          <a:p>
            <a:pPr defTabSz="914400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de-DE" sz="2700" dirty="0" smtClean="0">
                <a:latin typeface="Helvetica" pitchFamily="34" charset="0"/>
              </a:rPr>
              <a:t>Portalanwendungen</a:t>
            </a: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Valide-seriöse allgemeine Gesundheitsinformation</a:t>
            </a: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Verzeichnis von </a:t>
            </a:r>
            <a:r>
              <a:rPr lang="de-DE" sz="2700" dirty="0" err="1" smtClean="0">
                <a:latin typeface="Helvetica" pitchFamily="34" charset="0"/>
              </a:rPr>
              <a:t>Gesundheitsdiensteanbietern</a:t>
            </a:r>
            <a:endParaRPr lang="de-DE" sz="2700" dirty="0" smtClean="0">
              <a:latin typeface="Helvetica" pitchFamily="34" charset="0"/>
            </a:endParaRPr>
          </a:p>
          <a:p>
            <a:pPr lvl="1" defTabSz="914400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de-DE" sz="2700" dirty="0" smtClean="0">
                <a:latin typeface="Helvetica" pitchFamily="34" charset="0"/>
              </a:rPr>
              <a:t>„</a:t>
            </a:r>
            <a:r>
              <a:rPr lang="de-DE" sz="2700" dirty="0" err="1" smtClean="0">
                <a:latin typeface="Helvetica" pitchFamily="34" charset="0"/>
              </a:rPr>
              <a:t>my</a:t>
            </a:r>
            <a:r>
              <a:rPr lang="de-DE" sz="2700" dirty="0" smtClean="0">
                <a:latin typeface="Helvetica" pitchFamily="34" charset="0"/>
              </a:rPr>
              <a:t> ELGA“ für den Bürger/Patient</a:t>
            </a:r>
          </a:p>
        </p:txBody>
      </p:sp>
      <p:sp>
        <p:nvSpPr>
          <p:cNvPr id="5" name="Foliennummernplatzhalter 4"/>
          <p:cNvSpPr txBox="1">
            <a:spLocks noGrp="1"/>
          </p:cNvSpPr>
          <p:nvPr/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defTabSz="914400">
              <a:defRPr/>
            </a:pPr>
            <a:fld id="{DFA6A1F3-7058-47E1-A4AA-802388D9AC69}" type="slidenum">
              <a:rPr lang="de-AT" sz="2000">
                <a:solidFill>
                  <a:srgbClr val="000000"/>
                </a:solidFill>
                <a:latin typeface="Arial" pitchFamily="34" charset="0"/>
                <a:cs typeface="+mn-cs"/>
              </a:rPr>
              <a:pPr algn="r" defTabSz="914400">
                <a:defRPr/>
              </a:pPr>
              <a:t>16</a:t>
            </a:fld>
            <a:endParaRPr lang="de-AT" sz="200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1084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1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1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49313" y="692150"/>
            <a:ext cx="4602162" cy="7254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defTabSz="914400" eaLnBrk="1" hangingPunct="1">
              <a:defRPr/>
            </a:pPr>
            <a:r>
              <a:rPr lang="de-DE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Hoffnungen/Forderungen</a:t>
            </a:r>
            <a:r>
              <a:rPr lang="de-DE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de-DE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e-DE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aus der Patientenperspektive</a:t>
            </a:r>
          </a:p>
        </p:txBody>
      </p:sp>
      <p:graphicFrame>
        <p:nvGraphicFramePr>
          <p:cNvPr id="9" name="Diagramm 8"/>
          <p:cNvGraphicFramePr/>
          <p:nvPr/>
        </p:nvGraphicFramePr>
        <p:xfrm>
          <a:off x="309926" y="1857364"/>
          <a:ext cx="9441327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4"/>
          <p:cNvSpPr txBox="1">
            <a:spLocks noGrp="1"/>
          </p:cNvSpPr>
          <p:nvPr/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defTabSz="914400">
              <a:defRPr/>
            </a:pPr>
            <a:fld id="{7F40BAA0-3475-4C54-9D63-95A30EA311CD}" type="slidenum">
              <a:rPr lang="de-AT" sz="2000">
                <a:solidFill>
                  <a:srgbClr val="000000"/>
                </a:solidFill>
                <a:latin typeface="Arial" pitchFamily="34" charset="0"/>
                <a:cs typeface="+mn-cs"/>
              </a:rPr>
              <a:pPr algn="r" defTabSz="914400">
                <a:defRPr/>
              </a:pPr>
              <a:t>17</a:t>
            </a:fld>
            <a:endParaRPr lang="de-AT" sz="200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750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7833" y="476672"/>
            <a:ext cx="9361040" cy="96046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de-AT" b="1" dirty="0" smtClean="0">
                <a:solidFill>
                  <a:srgbClr val="000066"/>
                </a:solidFill>
              </a:rPr>
              <a:t>Qualität von Diagnose und Behandlung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0512" y="1437135"/>
            <a:ext cx="8532688" cy="4811266"/>
          </a:xfrm>
        </p:spPr>
        <p:txBody>
          <a:bodyPr/>
          <a:lstStyle/>
          <a:p>
            <a:pPr defTabSz="914400"/>
            <a:r>
              <a:rPr lang="de-AT" sz="2800" dirty="0" smtClean="0">
                <a:latin typeface="Helvetica" pitchFamily="34" charset="0"/>
              </a:rPr>
              <a:t>Die richtige und vollständige Information für die Verbesserung der Behandlung und die Überwindung der Schnittstellen:</a:t>
            </a:r>
          </a:p>
          <a:p>
            <a:pPr lvl="1" defTabSz="914400"/>
            <a:r>
              <a:rPr lang="de-AT" dirty="0" smtClean="0">
                <a:latin typeface="Helvetica" pitchFamily="34" charset="0"/>
              </a:rPr>
              <a:t>die relevante und vollständige Information ist oft nicht schnell genug vorhanden,</a:t>
            </a:r>
          </a:p>
          <a:p>
            <a:pPr lvl="1" defTabSz="914400"/>
            <a:r>
              <a:rPr lang="de-AT" dirty="0" smtClean="0">
                <a:latin typeface="Helvetica" pitchFamily="34" charset="0"/>
              </a:rPr>
              <a:t>die Informationsübertragung ist ein sprudelnder Quell von Fehlern,</a:t>
            </a:r>
          </a:p>
          <a:p>
            <a:pPr lvl="1" defTabSz="914400"/>
            <a:r>
              <a:rPr lang="de-AT" dirty="0" smtClean="0">
                <a:latin typeface="Helvetica" pitchFamily="34" charset="0"/>
              </a:rPr>
              <a:t>und damit Auslöser und Verstärker von unerwünschten Ereignissen.</a:t>
            </a:r>
          </a:p>
          <a:p>
            <a:pPr defTabSz="914400"/>
            <a:r>
              <a:rPr lang="de-AT" sz="2800" dirty="0" smtClean="0">
                <a:latin typeface="Helvetica" pitchFamily="34" charset="0"/>
              </a:rPr>
              <a:t>Ein vernetzendes, filterndes und umfassendes Werkzeug ist erforderlich.</a:t>
            </a:r>
          </a:p>
        </p:txBody>
      </p:sp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defTabSz="914400">
              <a:defRPr/>
            </a:pPr>
            <a:fld id="{48CEAFDD-DBB1-469E-A66A-9BB4D329703A}" type="slidenum">
              <a:rPr lang="de-AT" sz="2000">
                <a:solidFill>
                  <a:srgbClr val="000000"/>
                </a:solidFill>
                <a:latin typeface="Arial" pitchFamily="34" charset="0"/>
                <a:cs typeface="+mn-cs"/>
              </a:rPr>
              <a:pPr algn="r" defTabSz="914400">
                <a:defRPr/>
              </a:pPr>
              <a:t>18</a:t>
            </a:fld>
            <a:endParaRPr lang="de-AT" sz="200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89778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95300" y="476672"/>
            <a:ext cx="8922196" cy="833016"/>
          </a:xfrm>
        </p:spPr>
        <p:txBody>
          <a:bodyPr/>
          <a:lstStyle/>
          <a:p>
            <a:pPr>
              <a:defRPr/>
            </a:pPr>
            <a:r>
              <a:rPr lang="de-AT" sz="2800" b="1" dirty="0" err="1" smtClean="0">
                <a:solidFill>
                  <a:srgbClr val="000066"/>
                </a:solidFill>
              </a:rPr>
              <a:t>Polypharmakotherapie</a:t>
            </a:r>
            <a:r>
              <a:rPr lang="de-AT" sz="2800" b="1" dirty="0" smtClean="0">
                <a:solidFill>
                  <a:srgbClr val="000066"/>
                </a:solidFill>
              </a:rPr>
              <a:t> und unangemessene Verschreibung bei älteren internistischen Patienten in Österreich, 2008</a:t>
            </a:r>
            <a:endParaRPr lang="de-AT" sz="2800" b="1" dirty="0">
              <a:solidFill>
                <a:srgbClr val="000066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28588" y="1484313"/>
            <a:ext cx="9577387" cy="511333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AT" sz="2700" u="sng" dirty="0" smtClean="0"/>
              <a:t>Verzichtbare Medikamente wurden bei 36,3%</a:t>
            </a:r>
            <a:r>
              <a:rPr lang="de-AT" sz="2700" dirty="0" smtClean="0"/>
              <a:t> aller Patienten gefunden; Medikamente, die für alte Menschen </a:t>
            </a:r>
            <a:r>
              <a:rPr lang="de-AT" sz="2700" u="sng" dirty="0" smtClean="0"/>
              <a:t>inadäquat sind, bei 30,1%;</a:t>
            </a:r>
            <a:r>
              <a:rPr lang="de-AT" sz="2700" dirty="0" smtClean="0"/>
              <a:t> </a:t>
            </a:r>
            <a:r>
              <a:rPr lang="de-AT" sz="2700" u="sng" dirty="0" smtClean="0"/>
              <a:t>Doppelverordnungen bei 7,6%;</a:t>
            </a:r>
            <a:r>
              <a:rPr lang="de-AT" sz="2700" dirty="0" smtClean="0"/>
              <a:t> </a:t>
            </a:r>
            <a:r>
              <a:rPr lang="de-AT" sz="2700" u="sng" dirty="0" smtClean="0"/>
              <a:t>Fehldosierungen bei 23,4%</a:t>
            </a:r>
            <a:r>
              <a:rPr lang="de-AT" sz="2700" dirty="0" smtClean="0"/>
              <a:t> und potenzielle </a:t>
            </a:r>
            <a:r>
              <a:rPr lang="de-AT" sz="2700" u="sng" dirty="0" smtClean="0"/>
              <a:t>Medikamenteninteraktionen bei 65,8%.</a:t>
            </a:r>
            <a:r>
              <a:rPr lang="de-AT" sz="2700" dirty="0" smtClean="0"/>
              <a:t> </a:t>
            </a:r>
            <a:br>
              <a:rPr lang="de-AT" sz="2700" dirty="0" smtClean="0"/>
            </a:br>
            <a:r>
              <a:rPr lang="de-AT" sz="2700" dirty="0" smtClean="0"/>
              <a:t>Unerwünschte Arzneimittelwirkungen wurden bei 97/543 Patienten gefunden (17,8%).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700" dirty="0" smtClean="0"/>
              <a:t>In </a:t>
            </a:r>
            <a:r>
              <a:rPr lang="de-AT" sz="2700" u="sng" dirty="0" smtClean="0"/>
              <a:t>56,7% der Fälle</a:t>
            </a:r>
            <a:r>
              <a:rPr lang="de-AT" sz="2700" dirty="0" smtClean="0"/>
              <a:t> war die unerwünschte Arzneimittelwirkung </a:t>
            </a:r>
            <a:r>
              <a:rPr lang="de-AT" sz="2700" u="sng" dirty="0" smtClean="0"/>
              <a:t>Grund für die stationäre Aufnahme </a:t>
            </a:r>
            <a:r>
              <a:rPr lang="de-AT" sz="2700" dirty="0" smtClean="0"/>
              <a:t>und bei </a:t>
            </a:r>
            <a:r>
              <a:rPr lang="de-AT" sz="2700" u="sng" dirty="0" smtClean="0"/>
              <a:t>18,7%</a:t>
            </a:r>
            <a:r>
              <a:rPr lang="de-AT" sz="2700" dirty="0" smtClean="0"/>
              <a:t> war eine Arzneimittelinteraktion sehr wahrscheinlich an der Entstehung beteiligt.</a:t>
            </a:r>
          </a:p>
        </p:txBody>
      </p:sp>
    </p:spTree>
    <p:extLst>
      <p:ext uri="{BB962C8B-B14F-4D97-AF65-F5344CB8AC3E}">
        <p14:creationId xmlns:p14="http://schemas.microsoft.com/office/powerpoint/2010/main" val="25001033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381125" y="2643188"/>
            <a:ext cx="6929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AT" sz="4000" b="1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www.patientenanwalt.com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9" y="74026"/>
            <a:ext cx="7723187" cy="661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6576" y="548680"/>
            <a:ext cx="7670676" cy="731838"/>
          </a:xfrm>
        </p:spPr>
        <p:txBody>
          <a:bodyPr/>
          <a:lstStyle/>
          <a:p>
            <a:r>
              <a:rPr lang="de-AT" dirty="0" smtClean="0"/>
              <a:t>e-</a:t>
            </a:r>
            <a:r>
              <a:rPr lang="de-AT" dirty="0" err="1" smtClean="0"/>
              <a:t>medikation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4528" y="1496542"/>
            <a:ext cx="8856984" cy="4824536"/>
          </a:xfrm>
        </p:spPr>
        <p:txBody>
          <a:bodyPr/>
          <a:lstStyle/>
          <a:p>
            <a:pPr>
              <a:buNone/>
            </a:pPr>
            <a:r>
              <a:rPr lang="de-AT" sz="2800" dirty="0" smtClean="0"/>
              <a:t>Vernetzungsprojekt (e-</a:t>
            </a:r>
            <a:r>
              <a:rPr lang="de-AT" sz="2800" dirty="0" err="1" smtClean="0"/>
              <a:t>card</a:t>
            </a:r>
            <a:r>
              <a:rPr lang="de-AT" sz="2800" dirty="0" smtClean="0"/>
              <a:t> als Grund-</a:t>
            </a:r>
            <a:r>
              <a:rPr lang="de-AT" sz="2800" dirty="0" err="1" smtClean="0"/>
              <a:t>infrastruktur</a:t>
            </a:r>
            <a:r>
              <a:rPr lang="de-AT" sz="2800" dirty="0" smtClean="0"/>
              <a:t>) des Medikamentenstatus über die verschiedenen Sektoren des Gesundheits-</a:t>
            </a:r>
            <a:r>
              <a:rPr lang="de-AT" sz="2800" dirty="0" err="1" smtClean="0"/>
              <a:t>wesens</a:t>
            </a:r>
            <a:r>
              <a:rPr lang="de-AT" sz="2800" dirty="0" smtClean="0"/>
              <a:t> (erste ELGA Applikation):</a:t>
            </a:r>
          </a:p>
          <a:p>
            <a:r>
              <a:rPr lang="de-AT" sz="2800" dirty="0" smtClean="0"/>
              <a:t>niedergelassener Bereich</a:t>
            </a:r>
          </a:p>
          <a:p>
            <a:pPr lvl="1"/>
            <a:r>
              <a:rPr lang="de-AT" sz="2000" dirty="0" smtClean="0"/>
              <a:t>Ärzte f. Allgemeinmedizin</a:t>
            </a:r>
          </a:p>
          <a:p>
            <a:pPr lvl="1"/>
            <a:r>
              <a:rPr lang="de-AT" sz="2000" dirty="0" smtClean="0"/>
              <a:t>Fachärzte</a:t>
            </a:r>
          </a:p>
          <a:p>
            <a:r>
              <a:rPr lang="de-AT" sz="2800" dirty="0" smtClean="0"/>
              <a:t>Apotheken (Pharmazeutische Gehaltskasse)</a:t>
            </a:r>
          </a:p>
          <a:p>
            <a:pPr lvl="1"/>
            <a:r>
              <a:rPr lang="de-AT" sz="2000" dirty="0" smtClean="0"/>
              <a:t>verordnete Medikamente</a:t>
            </a:r>
          </a:p>
          <a:p>
            <a:pPr lvl="1"/>
            <a:r>
              <a:rPr lang="de-AT" sz="2000" dirty="0" smtClean="0"/>
              <a:t>wechselwirkungsrelevante OTC</a:t>
            </a:r>
          </a:p>
          <a:p>
            <a:r>
              <a:rPr lang="de-AT" sz="2800" dirty="0" smtClean="0"/>
              <a:t>Krankenanstalten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81102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 bwMode="auto">
          <a:xfrm>
            <a:off x="495300" y="357188"/>
            <a:ext cx="4672013" cy="7318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AT" smtClean="0"/>
              <a:t>Eckpunkte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9563" y="1089025"/>
            <a:ext cx="9358312" cy="5311775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de-AT" dirty="0" smtClean="0"/>
              <a:t>Medikationsliste: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Die angezeigte Medikationsliste beinhaltet dieselben Informationen für Patienten, Ärzte, Apotheker und Krankenanstalten.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Daten </a:t>
            </a:r>
            <a:r>
              <a:rPr lang="de-AT" sz="2000" dirty="0" err="1" smtClean="0"/>
              <a:t>Einpflege</a:t>
            </a:r>
            <a:r>
              <a:rPr lang="de-AT" sz="2000" dirty="0" smtClean="0"/>
              <a:t>: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de-AT" sz="1800" dirty="0" smtClean="0"/>
              <a:t>die definierten Arzneimittel müssen von Apotheken bei der Abgabe vollständig in die Medikationsdatenbasis übernommen werden (Arzneimittel, Dosierung).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de-AT" sz="1800" dirty="0" smtClean="0"/>
              <a:t>für Ärzte und Krankenanstalten ist diese Funktionalität technisch vorzusehen, wobei sie nicht verpflichtend angewandt werden muss. Die Funktionalität ist z.B. für folgende Prozesse vorzusehen: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de-AT" sz="1600" dirty="0" smtClean="0">
                <a:solidFill>
                  <a:srgbClr val="000066"/>
                </a:solidFill>
              </a:rPr>
              <a:t>Abgabe von Arzneimitteln bei Entlassung aus einer Krankenanstalt (Arzneimittel, Dosierung)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de-AT" sz="1600" dirty="0" smtClean="0">
                <a:solidFill>
                  <a:srgbClr val="000066"/>
                </a:solidFill>
              </a:rPr>
              <a:t> Abgabe von Ärztemustern durch den niedergelassenen Arzt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de-AT" sz="1400" dirty="0" smtClean="0">
                <a:solidFill>
                  <a:srgbClr val="000066"/>
                </a:solidFill>
              </a:rPr>
              <a:t> </a:t>
            </a:r>
            <a:r>
              <a:rPr lang="de-AT" sz="1600" dirty="0" smtClean="0">
                <a:solidFill>
                  <a:srgbClr val="000066"/>
                </a:solidFill>
              </a:rPr>
              <a:t>Änderung von Dosierung eines Arzneimittels (z.B. bei Einstellung der Medikation) durch den niedergelassenen Arzt. </a:t>
            </a:r>
            <a:endParaRPr lang="de-AT" sz="6600" dirty="0" smtClean="0">
              <a:solidFill>
                <a:srgbClr val="000066"/>
              </a:solidFill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AT" sz="1600" dirty="0" smtClean="0">
                <a:solidFill>
                  <a:srgbClr val="000066"/>
                </a:solidFill>
              </a:rPr>
              <a:t>Absetzen eines Arzneimittels trotz gültiger Reichweite (z.B. bei Unverträglichkeit) durch den niedergelassenen Arzt .</a:t>
            </a:r>
            <a:endParaRPr lang="de-AT" sz="4800" dirty="0" smtClean="0">
              <a:solidFill>
                <a:srgbClr val="000066"/>
              </a:solidFill>
            </a:endParaRPr>
          </a:p>
          <a:p>
            <a:pPr lvl="2">
              <a:buFont typeface="Arial" pitchFamily="34" charset="0"/>
              <a:buChar char="•"/>
              <a:defRPr/>
            </a:pPr>
            <a:endParaRPr lang="de-AT" sz="1600" dirty="0" smtClean="0"/>
          </a:p>
          <a:p>
            <a:pPr>
              <a:buFont typeface="Arial" pitchFamily="34" charset="0"/>
              <a:buNone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endParaRPr lang="de-AT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Medikationsliste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Die angezeigte Medikationsliste beinhaltet dieselben Informationen für Patienten, Ärzte, Apotheker und Krankenanstalten.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Daten </a:t>
            </a:r>
            <a:r>
              <a:rPr lang="de-AT" sz="2000" dirty="0" err="1" smtClean="0"/>
              <a:t>Einpflege</a:t>
            </a:r>
            <a:r>
              <a:rPr lang="de-AT" sz="2000" dirty="0" smtClean="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Die definierten Arzneimittel müssen von Apotheken bei der Abgabe vollständig in die Medikationsdatenbasis übernommen werden (Arzneimittel, Dosierung).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Für Ärzte und Krankenanstalten ist diese Funktionalität technisch vorzusehen, wobei sie nicht verpflichtend angewandt werden muss. Die Funktionalität ist z.B. für folgende Prozesse vorzusehen: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 Abgabe von Arzneimitteln bei Entlassung aus einer Krankenanstalt (Arzneimittel, Dosierung)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 Abgabe von Ärztemustern durch den niedergelassenen Arzt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AT" sz="2000" dirty="0" smtClean="0"/>
              <a:t> Änderung von Dosierung eines Arzneimittels (z.B. bei Einstellung der Medikation) durch den niedergelassenen Arzt </a:t>
            </a:r>
          </a:p>
          <a:p>
            <a:pPr>
              <a:buFont typeface="Arial" pitchFamily="34" charset="0"/>
              <a:buChar char="•"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74542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264400" y="6248400"/>
            <a:ext cx="2063750" cy="457200"/>
          </a:xfrm>
          <a:prstGeom prst="rect">
            <a:avLst/>
          </a:prstGeom>
        </p:spPr>
        <p:txBody>
          <a:bodyPr/>
          <a:lstStyle/>
          <a:p>
            <a:fld id="{CCB99E8D-9EDA-49E9-843A-733A0AE372D0}" type="slidenum">
              <a:rPr lang="de-AT"/>
              <a:pPr/>
              <a:t>3</a:t>
            </a:fld>
            <a:endParaRPr lang="de-AT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476672"/>
            <a:ext cx="6371829" cy="1008063"/>
          </a:xfrm>
        </p:spPr>
        <p:txBody>
          <a:bodyPr/>
          <a:lstStyle/>
          <a:p>
            <a:r>
              <a:rPr lang="de-AT" sz="5400" b="1" dirty="0">
                <a:solidFill>
                  <a:schemeClr val="accent1">
                    <a:lumMod val="50000"/>
                  </a:schemeClr>
                </a:solidFill>
              </a:rPr>
              <a:t>Patientencharta</a:t>
            </a:r>
            <a:endParaRPr lang="de-A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700213"/>
            <a:ext cx="8502650" cy="42592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800" b="1" dirty="0"/>
              <a:t>Mindeststandards</a:t>
            </a:r>
          </a:p>
          <a:p>
            <a:pPr>
              <a:lnSpc>
                <a:spcPct val="80000"/>
              </a:lnSpc>
            </a:pPr>
            <a:r>
              <a:rPr lang="de-DE" sz="2800" b="1" dirty="0"/>
              <a:t>die wichtigsten Patientenrechte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demonstrative Aufzählung</a:t>
            </a:r>
          </a:p>
          <a:p>
            <a:pPr>
              <a:lnSpc>
                <a:spcPct val="80000"/>
              </a:lnSpc>
            </a:pPr>
            <a:r>
              <a:rPr lang="de-DE" sz="2800" b="1" dirty="0"/>
              <a:t>Gruppen </a:t>
            </a:r>
            <a:r>
              <a:rPr lang="de-DE" sz="2800" dirty="0"/>
              <a:t>von Patientenrechten:</a:t>
            </a:r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Selbstbestimmung</a:t>
            </a:r>
            <a:r>
              <a:rPr lang="de-DE" sz="2400" b="1" dirty="0"/>
              <a:t>;</a:t>
            </a:r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Information</a:t>
            </a:r>
            <a:r>
              <a:rPr lang="de-DE" sz="2400" b="1" dirty="0"/>
              <a:t>;</a:t>
            </a:r>
            <a:r>
              <a:rPr lang="de-DE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Würde</a:t>
            </a:r>
            <a:r>
              <a:rPr lang="de-DE" sz="2400" dirty="0"/>
              <a:t>, Integrität;</a:t>
            </a:r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Zugang</a:t>
            </a:r>
            <a:r>
              <a:rPr lang="de-DE" sz="2400" dirty="0"/>
              <a:t> zu Behandlung und Pflege;</a:t>
            </a:r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Behandlung</a:t>
            </a:r>
            <a:r>
              <a:rPr lang="de-DE" sz="2400" dirty="0"/>
              <a:t> nach dem Stand der med. Wissenschaft</a:t>
            </a:r>
            <a:endParaRPr lang="de-DE" sz="2400" b="1" dirty="0"/>
          </a:p>
          <a:p>
            <a:pPr lvl="1">
              <a:lnSpc>
                <a:spcPct val="80000"/>
              </a:lnSpc>
            </a:pPr>
            <a:r>
              <a:rPr lang="de-DE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Unterstützung und Beratung</a:t>
            </a:r>
            <a:endParaRPr lang="de-AT" sz="24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1783-F31B-4FE5-8751-DF4680A13C4A}" type="slidenum">
              <a:rPr lang="de-AT"/>
              <a:pPr/>
              <a:t>4</a:t>
            </a:fld>
            <a:endParaRPr lang="de-AT"/>
          </a:p>
        </p:txBody>
      </p:sp>
      <p:pic>
        <p:nvPicPr>
          <p:cNvPr id="156674" name="Picture 2" descr="j014948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059746" y="4005264"/>
            <a:ext cx="2651919" cy="2249487"/>
          </a:xfrm>
          <a:noFill/>
          <a:ln/>
        </p:spPr>
      </p:pic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>
          <a:xfrm>
            <a:off x="975122" y="765175"/>
            <a:ext cx="6395905" cy="971550"/>
          </a:xfrm>
        </p:spPr>
        <p:txBody>
          <a:bodyPr/>
          <a:lstStyle/>
          <a:p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Patientenverfügung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6676" name="Rectangle 4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975122" y="1988840"/>
                <a:ext cx="8354748" cy="4107160"/>
              </a:xfrm>
            </p:spPr>
            <p:txBody>
              <a:bodyPr/>
              <a:lstStyle/>
              <a:p>
                <a:pPr algn="ctr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de-DE" dirty="0" smtClean="0"/>
                  <a:t>Patientenverfügung  </a:t>
                </a:r>
                <a14:m>
                  <m:oMath xmlns:m="http://schemas.openxmlformats.org/officeDocument/2006/math">
                    <m:r>
                      <a:rPr lang="de-DE" b="1" i="0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de-DE" dirty="0" smtClean="0"/>
                  <a:t>  Testament</a:t>
                </a:r>
                <a:endParaRPr lang="de-DE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sz="2000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sz="2000" dirty="0"/>
              </a:p>
              <a:p>
                <a:pPr algn="ctr"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sz="2000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sz="2000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endParaRPr lang="de-DE" sz="900" b="1" dirty="0"/>
              </a:p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de-DE" sz="2800" b="1" dirty="0"/>
                  <a:t>Erwartungen: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de-DE" sz="2400" dirty="0"/>
                  <a:t>Klarheit für Helfer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de-DE" sz="2400" dirty="0"/>
                  <a:t>Fokus auf Vorsorge und </a:t>
                </a:r>
                <a:br>
                  <a:rPr lang="de-DE" sz="2400" dirty="0"/>
                </a:br>
                <a:r>
                  <a:rPr lang="de-DE" sz="2400" dirty="0"/>
                  <a:t>Eigenverantwortung der Patienten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de-DE" sz="2400" dirty="0"/>
                  <a:t>Stärkt das Vertrauen</a:t>
                </a:r>
              </a:p>
            </p:txBody>
          </p:sp>
        </mc:Choice>
        <mc:Fallback>
          <p:sp>
            <p:nvSpPr>
              <p:cNvPr id="15667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975122" y="1988840"/>
                <a:ext cx="8354748" cy="4107160"/>
              </a:xfrm>
              <a:blipFill rotWithShape="1">
                <a:blip r:embed="rId4"/>
                <a:stretch>
                  <a:fillRect l="-1533" t="-3116" b="-130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1209015" y="2781300"/>
            <a:ext cx="7254081" cy="1411288"/>
          </a:xfrm>
          <a:prstGeom prst="rect">
            <a:avLst/>
          </a:prstGeom>
          <a:solidFill>
            <a:srgbClr val="FFCC99"/>
          </a:solidFill>
          <a:ln w="381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de-DE" sz="2800" dirty="0">
                <a:solidFill>
                  <a:srgbClr val="000000"/>
                </a:solidFill>
              </a:rPr>
              <a:t> Übertragungsmittel für Informationen  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de-DE" sz="2800" dirty="0">
                <a:solidFill>
                  <a:srgbClr val="000000"/>
                </a:solidFill>
              </a:rPr>
              <a:t> Transportmittel für Patientenwillen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de-DE" sz="2800" dirty="0">
                <a:solidFill>
                  <a:srgbClr val="000000"/>
                </a:solidFill>
              </a:rPr>
              <a:t> Kommunikationsbrücke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264400" y="6248400"/>
            <a:ext cx="2063750" cy="457200"/>
          </a:xfrm>
          <a:prstGeom prst="rect">
            <a:avLst/>
          </a:prstGeom>
        </p:spPr>
        <p:txBody>
          <a:bodyPr/>
          <a:lstStyle/>
          <a:p>
            <a:fld id="{66477776-9D6F-40C3-8763-4BDFAAF6D898}" type="slidenum">
              <a:rPr lang="de-AT"/>
              <a:pPr/>
              <a:t>5</a:t>
            </a:fld>
            <a:endParaRPr lang="de-AT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>
                    <a:lumMod val="50000"/>
                  </a:schemeClr>
                </a:solidFill>
              </a:rPr>
              <a:t>Patientenverfügung</a:t>
            </a:r>
            <a:endParaRPr lang="de-A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0771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1155700" y="1773238"/>
            <a:ext cx="8242962" cy="4679950"/>
          </a:xfrm>
          <a:prstGeom prst="roundRect">
            <a:avLst>
              <a:gd name="adj" fmla="val 16667"/>
            </a:avLst>
          </a:prstGeom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AT" sz="4000" b="1"/>
              <a:t>Zwei Grundformen von Patientenverfügung</a:t>
            </a:r>
          </a:p>
          <a:p>
            <a:pPr>
              <a:buFont typeface="Wingdings" pitchFamily="2" charset="2"/>
              <a:buNone/>
            </a:pPr>
            <a:endParaRPr lang="de-AT" sz="2000" b="1"/>
          </a:p>
          <a:p>
            <a:r>
              <a:rPr lang="de-AT" sz="4000"/>
              <a:t>verbindliche PV</a:t>
            </a:r>
          </a:p>
          <a:p>
            <a:pPr lvl="1"/>
            <a:endParaRPr lang="de-AT" sz="3600"/>
          </a:p>
          <a:p>
            <a:r>
              <a:rPr lang="de-AT" sz="4000"/>
              <a:t>beachtliche PV</a:t>
            </a:r>
          </a:p>
        </p:txBody>
      </p:sp>
      <p:sp>
        <p:nvSpPr>
          <p:cNvPr id="160772" name="AutoShape 4"/>
          <p:cNvSpPr>
            <a:spLocks noChangeArrowheads="1"/>
          </p:cNvSpPr>
          <p:nvPr/>
        </p:nvSpPr>
        <p:spPr bwMode="auto">
          <a:xfrm>
            <a:off x="5967678" y="3500439"/>
            <a:ext cx="3353594" cy="5048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de-DE" b="1" dirty="0">
                <a:solidFill>
                  <a:schemeClr val="tx2"/>
                </a:solidFill>
              </a:rPr>
              <a:t>höhere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b="1" dirty="0">
                <a:solidFill>
                  <a:schemeClr val="tx2"/>
                </a:solidFill>
              </a:rPr>
              <a:t>Formerfordernisse</a:t>
            </a:r>
          </a:p>
        </p:txBody>
      </p:sp>
      <p:sp>
        <p:nvSpPr>
          <p:cNvPr id="160773" name="AutoShape 5"/>
          <p:cNvSpPr>
            <a:spLocks noChangeArrowheads="1"/>
          </p:cNvSpPr>
          <p:nvPr/>
        </p:nvSpPr>
        <p:spPr bwMode="auto">
          <a:xfrm>
            <a:off x="5967678" y="4005263"/>
            <a:ext cx="3353594" cy="6477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de-DE" b="1" dirty="0">
                <a:solidFill>
                  <a:schemeClr val="tx2"/>
                </a:solidFill>
              </a:rPr>
              <a:t>Kein Interpretations-</a:t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 err="1">
                <a:solidFill>
                  <a:schemeClr val="tx2"/>
                </a:solidFill>
              </a:rPr>
              <a:t>spielraum</a:t>
            </a:r>
            <a:r>
              <a:rPr lang="de-DE" b="1" dirty="0">
                <a:solidFill>
                  <a:schemeClr val="tx2"/>
                </a:solidFill>
              </a:rPr>
              <a:t> für den Arzt</a:t>
            </a:r>
          </a:p>
        </p:txBody>
      </p:sp>
      <p:sp>
        <p:nvSpPr>
          <p:cNvPr id="160774" name="AutoShape 6"/>
          <p:cNvSpPr>
            <a:spLocks noChangeArrowheads="1"/>
          </p:cNvSpPr>
          <p:nvPr/>
        </p:nvSpPr>
        <p:spPr bwMode="auto">
          <a:xfrm>
            <a:off x="5967678" y="5084764"/>
            <a:ext cx="3430985" cy="5048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de-DE" b="1" dirty="0">
                <a:solidFill>
                  <a:schemeClr val="tx2"/>
                </a:solidFill>
              </a:rPr>
              <a:t>keine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b="1" dirty="0">
                <a:solidFill>
                  <a:schemeClr val="tx2"/>
                </a:solidFill>
              </a:rPr>
              <a:t>Formerfordernisse</a:t>
            </a:r>
          </a:p>
        </p:txBody>
      </p:sp>
      <p:sp>
        <p:nvSpPr>
          <p:cNvPr id="160775" name="AutoShape 7"/>
          <p:cNvSpPr>
            <a:spLocks noChangeArrowheads="1"/>
          </p:cNvSpPr>
          <p:nvPr/>
        </p:nvSpPr>
        <p:spPr bwMode="auto">
          <a:xfrm>
            <a:off x="5967678" y="5589588"/>
            <a:ext cx="3353594" cy="6477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de-DE" b="1" dirty="0">
                <a:solidFill>
                  <a:schemeClr val="tx2"/>
                </a:solidFill>
              </a:rPr>
              <a:t>Interpretations-</a:t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 err="1">
                <a:solidFill>
                  <a:schemeClr val="tx2"/>
                </a:solidFill>
              </a:rPr>
              <a:t>spielraum</a:t>
            </a:r>
            <a:r>
              <a:rPr lang="de-DE" b="1" dirty="0">
                <a:solidFill>
                  <a:schemeClr val="tx2"/>
                </a:solidFill>
              </a:rPr>
              <a:t> für den Arzt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/>
      <p:bldP spid="160772" grpId="0" animBg="1"/>
      <p:bldP spid="160773" grpId="0" animBg="1"/>
      <p:bldP spid="160774" grpId="0" animBg="1"/>
      <p:bldP spid="1607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264400" y="6248400"/>
            <a:ext cx="206375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A3F6D98-F34C-4770-8ED7-FC17DF8DEDE9}" type="slidenum">
              <a:rPr lang="de-AT" smtClean="0"/>
              <a:pPr>
                <a:defRPr/>
              </a:pPr>
              <a:t>6</a:t>
            </a:fld>
            <a:endParaRPr lang="de-AT" smtClean="0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405" y="476672"/>
            <a:ext cx="7886700" cy="1368152"/>
          </a:xfrm>
        </p:spPr>
        <p:txBody>
          <a:bodyPr/>
          <a:lstStyle/>
          <a:p>
            <a:pPr eaLnBrk="1" hangingPunct="1">
              <a:defRPr/>
            </a:pP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Der Weg zur Erstellung einer verbindlichen PV</a:t>
            </a:r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1286405" y="2060576"/>
            <a:ext cx="2963202" cy="792163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Patientenanwaltschaft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Erstkontakt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1286405" y="3213101"/>
            <a:ext cx="2963202" cy="792163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„Hausarzt“</a:t>
            </a: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1286405" y="4365626"/>
            <a:ext cx="2963202" cy="792163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Patientenanwaltschaft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Erstüberprüfung</a:t>
            </a:r>
          </a:p>
        </p:txBody>
      </p:sp>
      <p:sp>
        <p:nvSpPr>
          <p:cNvPr id="19463" name="AutoShape 6"/>
          <p:cNvSpPr>
            <a:spLocks noChangeArrowheads="1"/>
          </p:cNvSpPr>
          <p:nvPr/>
        </p:nvSpPr>
        <p:spPr bwMode="auto">
          <a:xfrm>
            <a:off x="1286405" y="5589588"/>
            <a:ext cx="2963202" cy="79216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Patientenanwaltschaft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rechtl. Beurkundung</a:t>
            </a:r>
          </a:p>
        </p:txBody>
      </p:sp>
      <p:sp>
        <p:nvSpPr>
          <p:cNvPr id="19464" name="AutoShape 7"/>
          <p:cNvSpPr>
            <a:spLocks noChangeArrowheads="1"/>
          </p:cNvSpPr>
          <p:nvPr/>
        </p:nvSpPr>
        <p:spPr bwMode="auto">
          <a:xfrm>
            <a:off x="5888567" y="2133601"/>
            <a:ext cx="3355314" cy="7905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 err="1">
                <a:solidFill>
                  <a:schemeClr val="tx2"/>
                </a:solidFill>
              </a:rPr>
              <a:t>Mündl</a:t>
            </a:r>
            <a:r>
              <a:rPr lang="de-DE" b="1" dirty="0">
                <a:solidFill>
                  <a:schemeClr val="tx2"/>
                </a:solidFill>
              </a:rPr>
              <a:t>. Beratung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Übermittlung Unterlagen</a:t>
            </a:r>
          </a:p>
        </p:txBody>
      </p:sp>
      <p:sp>
        <p:nvSpPr>
          <p:cNvPr id="19465" name="AutoShape 8"/>
          <p:cNvSpPr>
            <a:spLocks noChangeArrowheads="1"/>
          </p:cNvSpPr>
          <p:nvPr/>
        </p:nvSpPr>
        <p:spPr bwMode="auto">
          <a:xfrm>
            <a:off x="5888567" y="3213101"/>
            <a:ext cx="2963202" cy="7921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Ärztliche Beratung</a:t>
            </a:r>
          </a:p>
        </p:txBody>
      </p:sp>
      <p:sp>
        <p:nvSpPr>
          <p:cNvPr id="19466" name="AutoShape 9"/>
          <p:cNvSpPr>
            <a:spLocks noChangeArrowheads="1"/>
          </p:cNvSpPr>
          <p:nvPr/>
        </p:nvSpPr>
        <p:spPr bwMode="auto">
          <a:xfrm>
            <a:off x="5888567" y="4365626"/>
            <a:ext cx="2963202" cy="7921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Neuformulierung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Änderungen</a:t>
            </a:r>
          </a:p>
        </p:txBody>
      </p:sp>
      <p:sp>
        <p:nvSpPr>
          <p:cNvPr id="19467" name="AutoShape 10"/>
          <p:cNvSpPr>
            <a:spLocks noChangeArrowheads="1"/>
          </p:cNvSpPr>
          <p:nvPr/>
        </p:nvSpPr>
        <p:spPr bwMode="auto">
          <a:xfrm>
            <a:off x="5888567" y="5589588"/>
            <a:ext cx="2963202" cy="7921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Rechtliche</a:t>
            </a:r>
          </a:p>
          <a:p>
            <a:pPr algn="ctr"/>
            <a:r>
              <a:rPr lang="de-DE" b="1" dirty="0">
                <a:solidFill>
                  <a:schemeClr val="tx2"/>
                </a:solidFill>
              </a:rPr>
              <a:t>Abschlusskontrolle</a:t>
            </a:r>
          </a:p>
        </p:txBody>
      </p:sp>
      <p:sp>
        <p:nvSpPr>
          <p:cNvPr id="19468" name="AutoShape 11"/>
          <p:cNvSpPr>
            <a:spLocks noChangeArrowheads="1"/>
          </p:cNvSpPr>
          <p:nvPr/>
        </p:nvSpPr>
        <p:spPr bwMode="auto">
          <a:xfrm>
            <a:off x="2534974" y="2852738"/>
            <a:ext cx="390393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69" name="AutoShape 12"/>
          <p:cNvSpPr>
            <a:spLocks noChangeArrowheads="1"/>
          </p:cNvSpPr>
          <p:nvPr/>
        </p:nvSpPr>
        <p:spPr bwMode="auto">
          <a:xfrm>
            <a:off x="2534974" y="4005263"/>
            <a:ext cx="390393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70" name="AutoShape 13"/>
          <p:cNvSpPr>
            <a:spLocks noChangeArrowheads="1"/>
          </p:cNvSpPr>
          <p:nvPr/>
        </p:nvSpPr>
        <p:spPr bwMode="auto">
          <a:xfrm>
            <a:off x="2534974" y="5157788"/>
            <a:ext cx="390393" cy="431800"/>
          </a:xfrm>
          <a:prstGeom prst="downArrow">
            <a:avLst>
              <a:gd name="adj1" fmla="val 50000"/>
              <a:gd name="adj2" fmla="val 29956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71" name="AutoShape 14"/>
          <p:cNvSpPr>
            <a:spLocks noChangeArrowheads="1"/>
          </p:cNvSpPr>
          <p:nvPr/>
        </p:nvSpPr>
        <p:spPr bwMode="auto">
          <a:xfrm>
            <a:off x="4328716" y="2420938"/>
            <a:ext cx="1403350" cy="1444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0899 h 21600"/>
              <a:gd name="T4" fmla="*/ 2147483647 w 21600"/>
              <a:gd name="T5" fmla="*/ 6461798 h 21600"/>
              <a:gd name="T6" fmla="*/ 2147483647 w 21600"/>
              <a:gd name="T7" fmla="*/ 323089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00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72" name="AutoShape 15"/>
          <p:cNvSpPr>
            <a:spLocks noChangeArrowheads="1"/>
          </p:cNvSpPr>
          <p:nvPr/>
        </p:nvSpPr>
        <p:spPr bwMode="auto">
          <a:xfrm>
            <a:off x="4328716" y="3573463"/>
            <a:ext cx="1403350" cy="1444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0899 h 21600"/>
              <a:gd name="T4" fmla="*/ 2147483647 w 21600"/>
              <a:gd name="T5" fmla="*/ 6461798 h 21600"/>
              <a:gd name="T6" fmla="*/ 2147483647 w 21600"/>
              <a:gd name="T7" fmla="*/ 323089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00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73" name="AutoShape 16"/>
          <p:cNvSpPr>
            <a:spLocks noChangeArrowheads="1"/>
          </p:cNvSpPr>
          <p:nvPr/>
        </p:nvSpPr>
        <p:spPr bwMode="auto">
          <a:xfrm>
            <a:off x="4328716" y="4652963"/>
            <a:ext cx="1403350" cy="1444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0899 h 21600"/>
              <a:gd name="T4" fmla="*/ 2147483647 w 21600"/>
              <a:gd name="T5" fmla="*/ 6461798 h 21600"/>
              <a:gd name="T6" fmla="*/ 2147483647 w 21600"/>
              <a:gd name="T7" fmla="*/ 323089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00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9474" name="AutoShape 17"/>
          <p:cNvSpPr>
            <a:spLocks noChangeArrowheads="1"/>
          </p:cNvSpPr>
          <p:nvPr/>
        </p:nvSpPr>
        <p:spPr bwMode="auto">
          <a:xfrm>
            <a:off x="4328716" y="5876926"/>
            <a:ext cx="1403350" cy="1444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0988 h 21600"/>
              <a:gd name="T4" fmla="*/ 2147483647 w 21600"/>
              <a:gd name="T5" fmla="*/ 6461930 h 21600"/>
              <a:gd name="T6" fmla="*/ 2147483647 w 21600"/>
              <a:gd name="T7" fmla="*/ 32309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00"/>
          </a:solidFill>
          <a:ln w="254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264400" y="6248400"/>
            <a:ext cx="2063750" cy="457200"/>
          </a:xfrm>
          <a:prstGeom prst="rect">
            <a:avLst/>
          </a:prstGeom>
        </p:spPr>
        <p:txBody>
          <a:bodyPr/>
          <a:lstStyle/>
          <a:p>
            <a:fld id="{FCEE93E1-162F-418E-855F-FEB7C3008740}" type="slidenum">
              <a:rPr lang="de-AT"/>
              <a:pPr/>
              <a:t>7</a:t>
            </a:fld>
            <a:endParaRPr lang="de-AT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20552" y="404664"/>
            <a:ext cx="8172450" cy="864096"/>
          </a:xfrm>
        </p:spPr>
        <p:txBody>
          <a:bodyPr/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Hilfsmittel/Unterstützung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512" y="1268760"/>
            <a:ext cx="8767638" cy="518457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3600" b="1" dirty="0"/>
              <a:t>Arbeitsmappe</a:t>
            </a:r>
            <a:endParaRPr lang="de-DE" sz="2800" b="1" dirty="0"/>
          </a:p>
          <a:p>
            <a:pPr lvl="1">
              <a:lnSpc>
                <a:spcPct val="90000"/>
              </a:lnSpc>
            </a:pPr>
            <a:r>
              <a:rPr lang="de-DE" sz="2800" dirty="0"/>
              <a:t>Formular</a:t>
            </a:r>
          </a:p>
          <a:p>
            <a:pPr lvl="2">
              <a:lnSpc>
                <a:spcPct val="90000"/>
              </a:lnSpc>
              <a:buClr>
                <a:schemeClr val="bg2"/>
              </a:buClr>
            </a:pPr>
            <a:r>
              <a:rPr lang="de-DE" sz="2400" dirty="0">
                <a:solidFill>
                  <a:srgbClr val="000066"/>
                </a:solidFill>
              </a:rPr>
              <a:t>empfohlen von Ministerien, ARGE PA, Hospiz, Caritas, Notariatskammer, Rechtsanwaltskammer,</a:t>
            </a:r>
            <a:br>
              <a:rPr lang="de-DE" sz="2400" dirty="0">
                <a:solidFill>
                  <a:srgbClr val="000066"/>
                </a:solidFill>
              </a:rPr>
            </a:br>
            <a:r>
              <a:rPr lang="de-DE" sz="2400" dirty="0">
                <a:solidFill>
                  <a:srgbClr val="000066"/>
                </a:solidFill>
              </a:rPr>
              <a:t>Ö Ärztekammer…</a:t>
            </a:r>
          </a:p>
          <a:p>
            <a:pPr lvl="1">
              <a:lnSpc>
                <a:spcPct val="90000"/>
              </a:lnSpc>
            </a:pPr>
            <a:r>
              <a:rPr lang="de-DE" sz="2800" dirty="0"/>
              <a:t>Ratgeber</a:t>
            </a:r>
          </a:p>
          <a:p>
            <a:pPr lvl="2">
              <a:lnSpc>
                <a:spcPct val="90000"/>
              </a:lnSpc>
              <a:buClr>
                <a:schemeClr val="bg2"/>
              </a:buClr>
            </a:pPr>
            <a:r>
              <a:rPr lang="de-DE" sz="2400" dirty="0">
                <a:solidFill>
                  <a:srgbClr val="000066"/>
                </a:solidFill>
              </a:rPr>
              <a:t>Erklärungen, Fragen-Antworten</a:t>
            </a:r>
          </a:p>
          <a:p>
            <a:pPr lvl="1">
              <a:lnSpc>
                <a:spcPct val="90000"/>
              </a:lnSpc>
            </a:pPr>
            <a:r>
              <a:rPr lang="de-DE" sz="2800" dirty="0"/>
              <a:t>Arbeitsbehelf</a:t>
            </a:r>
          </a:p>
          <a:p>
            <a:pPr lvl="2">
              <a:lnSpc>
                <a:spcPct val="90000"/>
              </a:lnSpc>
              <a:buClr>
                <a:schemeClr val="bg2"/>
              </a:buClr>
            </a:pPr>
            <a:r>
              <a:rPr lang="de-DE" sz="2400" dirty="0">
                <a:solidFill>
                  <a:srgbClr val="000066"/>
                </a:solidFill>
              </a:rPr>
              <a:t>Formulierungshilfen, Textbausteine</a:t>
            </a:r>
          </a:p>
          <a:p>
            <a:pPr lvl="1">
              <a:lnSpc>
                <a:spcPct val="90000"/>
              </a:lnSpc>
            </a:pPr>
            <a:r>
              <a:rPr lang="de-DE" sz="2800" dirty="0"/>
              <a:t>Hinweiskarte</a:t>
            </a:r>
          </a:p>
          <a:p>
            <a:pPr lvl="1">
              <a:lnSpc>
                <a:spcPct val="90000"/>
              </a:lnSpc>
            </a:pPr>
            <a:r>
              <a:rPr lang="de-DE" sz="2800" dirty="0"/>
              <a:t>Patientenverfügungs-Gesetz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264400" y="6248400"/>
            <a:ext cx="2063750" cy="457200"/>
          </a:xfrm>
        </p:spPr>
        <p:txBody>
          <a:bodyPr/>
          <a:lstStyle/>
          <a:p>
            <a:pPr>
              <a:defRPr/>
            </a:pPr>
            <a:fld id="{9F587CAB-2F0E-4CB5-8D1B-E0DBCFA87FAC}" type="slidenum">
              <a:rPr lang="de-AT"/>
              <a:pPr>
                <a:defRPr/>
              </a:pPr>
              <a:t>8</a:t>
            </a:fld>
            <a:endParaRPr lang="de-AT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73743" y="404664"/>
            <a:ext cx="8321675" cy="9639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4800" b="1" dirty="0" smtClean="0">
                <a:solidFill>
                  <a:srgbClr val="000066"/>
                </a:solidFill>
              </a:rPr>
              <a:t>Patientenanwaltschaften</a:t>
            </a:r>
            <a:endParaRPr lang="de-DE" sz="3600" b="1" dirty="0" smtClean="0">
              <a:solidFill>
                <a:srgbClr val="000066"/>
              </a:solidFill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881063" y="1500188"/>
            <a:ext cx="3276600" cy="13684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800" b="1">
                <a:solidFill>
                  <a:schemeClr val="tx2"/>
                </a:solidFill>
              </a:rPr>
              <a:t>Beschwerde-</a:t>
            </a:r>
            <a:br>
              <a:rPr lang="de-DE" sz="2800" b="1">
                <a:solidFill>
                  <a:schemeClr val="tx2"/>
                </a:solidFill>
              </a:rPr>
            </a:br>
            <a:r>
              <a:rPr lang="de-DE" sz="2800" b="1">
                <a:solidFill>
                  <a:schemeClr val="tx2"/>
                </a:solidFill>
              </a:rPr>
              <a:t>management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108575" y="1500188"/>
            <a:ext cx="3276600" cy="1368425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800" b="1">
                <a:solidFill>
                  <a:schemeClr val="tx2"/>
                </a:solidFill>
              </a:rPr>
              <a:t>Strukturelle</a:t>
            </a:r>
          </a:p>
          <a:p>
            <a:pPr algn="ctr"/>
            <a:r>
              <a:rPr lang="de-DE" sz="2800" b="1">
                <a:solidFill>
                  <a:schemeClr val="tx2"/>
                </a:solidFill>
              </a:rPr>
              <a:t>Patienten-</a:t>
            </a:r>
            <a:br>
              <a:rPr lang="de-DE" sz="2800" b="1">
                <a:solidFill>
                  <a:schemeClr val="tx2"/>
                </a:solidFill>
              </a:rPr>
            </a:br>
            <a:r>
              <a:rPr lang="de-DE" sz="2800" b="1">
                <a:solidFill>
                  <a:schemeClr val="tx2"/>
                </a:solidFill>
              </a:rPr>
              <a:t>vertretung</a:t>
            </a:r>
          </a:p>
        </p:txBody>
      </p:sp>
      <p:sp>
        <p:nvSpPr>
          <p:cNvPr id="477189" name="AutoShape 5"/>
          <p:cNvSpPr>
            <a:spLocks noChangeArrowheads="1"/>
          </p:cNvSpPr>
          <p:nvPr/>
        </p:nvSpPr>
        <p:spPr bwMode="auto">
          <a:xfrm>
            <a:off x="508000" y="3643313"/>
            <a:ext cx="2808288" cy="1079500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 dirty="0">
                <a:solidFill>
                  <a:schemeClr val="tx2"/>
                </a:solidFill>
              </a:rPr>
              <a:t>Begutachtungs-</a:t>
            </a:r>
            <a:br>
              <a:rPr lang="de-DE" sz="2400" b="1" dirty="0">
                <a:solidFill>
                  <a:schemeClr val="tx2"/>
                </a:solidFill>
              </a:rPr>
            </a:br>
            <a:r>
              <a:rPr lang="de-DE" sz="2400" b="1" dirty="0">
                <a:solidFill>
                  <a:schemeClr val="tx2"/>
                </a:solidFill>
              </a:rPr>
              <a:t>verfahren</a:t>
            </a:r>
          </a:p>
        </p:txBody>
      </p:sp>
      <p:sp>
        <p:nvSpPr>
          <p:cNvPr id="477190" name="AutoShape 6"/>
          <p:cNvSpPr>
            <a:spLocks noChangeArrowheads="1"/>
          </p:cNvSpPr>
          <p:nvPr/>
        </p:nvSpPr>
        <p:spPr bwMode="auto">
          <a:xfrm>
            <a:off x="3433763" y="3643313"/>
            <a:ext cx="3041650" cy="1152525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>
                <a:solidFill>
                  <a:schemeClr val="tx2"/>
                </a:solidFill>
              </a:rPr>
              <a:t>Vertretung in den</a:t>
            </a:r>
          </a:p>
          <a:p>
            <a:pPr algn="ctr"/>
            <a:r>
              <a:rPr lang="de-DE" sz="2400" b="1">
                <a:solidFill>
                  <a:schemeClr val="tx2"/>
                </a:solidFill>
              </a:rPr>
              <a:t>Gesundheits-</a:t>
            </a:r>
            <a:br>
              <a:rPr lang="de-DE" sz="2400" b="1">
                <a:solidFill>
                  <a:schemeClr val="tx2"/>
                </a:solidFill>
              </a:rPr>
            </a:br>
            <a:r>
              <a:rPr lang="de-DE" sz="2400" b="1">
                <a:solidFill>
                  <a:schemeClr val="tx2"/>
                </a:solidFill>
              </a:rPr>
              <a:t>strukturen</a:t>
            </a:r>
          </a:p>
        </p:txBody>
      </p:sp>
      <p:sp>
        <p:nvSpPr>
          <p:cNvPr id="477191" name="AutoShape 7"/>
          <p:cNvSpPr>
            <a:spLocks noChangeArrowheads="1"/>
          </p:cNvSpPr>
          <p:nvPr/>
        </p:nvSpPr>
        <p:spPr bwMode="auto">
          <a:xfrm>
            <a:off x="6746875" y="3643313"/>
            <a:ext cx="2728913" cy="1152525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>
                <a:solidFill>
                  <a:schemeClr val="tx2"/>
                </a:solidFill>
              </a:rPr>
              <a:t>Vertretung in </a:t>
            </a:r>
            <a:br>
              <a:rPr lang="de-DE" sz="2400" b="1">
                <a:solidFill>
                  <a:schemeClr val="tx2"/>
                </a:solidFill>
              </a:rPr>
            </a:br>
            <a:r>
              <a:rPr lang="de-DE" sz="2400" b="1">
                <a:solidFill>
                  <a:schemeClr val="tx2"/>
                </a:solidFill>
              </a:rPr>
              <a:t>den Medien</a:t>
            </a:r>
          </a:p>
        </p:txBody>
      </p:sp>
      <p:sp>
        <p:nvSpPr>
          <p:cNvPr id="477192" name="AutoShape 8"/>
          <p:cNvSpPr>
            <a:spLocks noChangeArrowheads="1"/>
          </p:cNvSpPr>
          <p:nvPr/>
        </p:nvSpPr>
        <p:spPr bwMode="auto">
          <a:xfrm>
            <a:off x="623888" y="5456238"/>
            <a:ext cx="2574925" cy="792162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>
                <a:solidFill>
                  <a:schemeClr val="tx2"/>
                </a:solidFill>
              </a:rPr>
              <a:t>Gesundheits-</a:t>
            </a:r>
            <a:br>
              <a:rPr lang="de-DE" sz="2400" b="1">
                <a:solidFill>
                  <a:schemeClr val="tx2"/>
                </a:solidFill>
              </a:rPr>
            </a:br>
            <a:r>
              <a:rPr lang="de-DE" sz="2400" b="1">
                <a:solidFill>
                  <a:schemeClr val="tx2"/>
                </a:solidFill>
              </a:rPr>
              <a:t>kommission</a:t>
            </a:r>
          </a:p>
        </p:txBody>
      </p:sp>
      <p:sp>
        <p:nvSpPr>
          <p:cNvPr id="477193" name="AutoShape 9"/>
          <p:cNvSpPr>
            <a:spLocks noChangeArrowheads="1"/>
          </p:cNvSpPr>
          <p:nvPr/>
        </p:nvSpPr>
        <p:spPr bwMode="auto">
          <a:xfrm>
            <a:off x="3783013" y="5456238"/>
            <a:ext cx="2341562" cy="792162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>
                <a:solidFill>
                  <a:schemeClr val="tx2"/>
                </a:solidFill>
              </a:rPr>
              <a:t>Länder-</a:t>
            </a:r>
            <a:br>
              <a:rPr lang="de-DE" sz="2400" b="1">
                <a:solidFill>
                  <a:schemeClr val="tx2"/>
                </a:solidFill>
              </a:rPr>
            </a:br>
            <a:r>
              <a:rPr lang="de-DE" sz="2400" b="1">
                <a:solidFill>
                  <a:schemeClr val="tx2"/>
                </a:solidFill>
              </a:rPr>
              <a:t>Plattformen</a:t>
            </a:r>
          </a:p>
        </p:txBody>
      </p:sp>
      <p:sp>
        <p:nvSpPr>
          <p:cNvPr id="477194" name="AutoShape 10"/>
          <p:cNvSpPr>
            <a:spLocks noChangeArrowheads="1"/>
          </p:cNvSpPr>
          <p:nvPr/>
        </p:nvSpPr>
        <p:spPr bwMode="auto">
          <a:xfrm>
            <a:off x="6746875" y="5456238"/>
            <a:ext cx="1873250" cy="792162"/>
          </a:xfrm>
          <a:prstGeom prst="roundRect">
            <a:avLst>
              <a:gd name="adj" fmla="val 16667"/>
            </a:avLst>
          </a:prstGeom>
          <a:solidFill>
            <a:srgbClr val="FFCC00">
              <a:alpha val="83920"/>
            </a:srgbClr>
          </a:solidFill>
          <a:ln w="25400" cap="sq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de-DE" sz="2400" b="1">
                <a:solidFill>
                  <a:schemeClr val="tx2"/>
                </a:solidFill>
              </a:rPr>
              <a:t>Arbeits-</a:t>
            </a:r>
            <a:br>
              <a:rPr lang="de-DE" sz="2400" b="1">
                <a:solidFill>
                  <a:schemeClr val="tx2"/>
                </a:solidFill>
              </a:rPr>
            </a:br>
            <a:r>
              <a:rPr lang="de-DE" sz="2400" b="1">
                <a:solidFill>
                  <a:schemeClr val="tx2"/>
                </a:solidFill>
              </a:rPr>
              <a:t>gruppen</a:t>
            </a:r>
          </a:p>
        </p:txBody>
      </p:sp>
      <p:cxnSp>
        <p:nvCxnSpPr>
          <p:cNvPr id="477195" name="AutoShape 11"/>
          <p:cNvCxnSpPr>
            <a:cxnSpLocks noChangeShapeType="1"/>
            <a:stCxn id="18436" idx="2"/>
            <a:endCxn id="477189" idx="0"/>
          </p:cNvCxnSpPr>
          <p:nvPr/>
        </p:nvCxnSpPr>
        <p:spPr bwMode="auto">
          <a:xfrm rot="5400000">
            <a:off x="3941763" y="838200"/>
            <a:ext cx="774700" cy="4835525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7196" name="AutoShape 12"/>
          <p:cNvCxnSpPr>
            <a:cxnSpLocks noChangeShapeType="1"/>
            <a:stCxn id="18436" idx="2"/>
            <a:endCxn id="477190" idx="0"/>
          </p:cNvCxnSpPr>
          <p:nvPr/>
        </p:nvCxnSpPr>
        <p:spPr bwMode="auto">
          <a:xfrm rot="5400000">
            <a:off x="5463382" y="2359819"/>
            <a:ext cx="774700" cy="1792287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7197" name="AutoShape 13"/>
          <p:cNvCxnSpPr>
            <a:cxnSpLocks noChangeShapeType="1"/>
            <a:stCxn id="18436" idx="2"/>
            <a:endCxn id="477191" idx="0"/>
          </p:cNvCxnSpPr>
          <p:nvPr/>
        </p:nvCxnSpPr>
        <p:spPr bwMode="auto">
          <a:xfrm rot="16200000" flipH="1">
            <a:off x="7042150" y="2573338"/>
            <a:ext cx="774700" cy="1365250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7198" name="AutoShape 14"/>
          <p:cNvCxnSpPr>
            <a:cxnSpLocks noChangeShapeType="1"/>
            <a:stCxn id="477190" idx="2"/>
            <a:endCxn id="477192" idx="0"/>
          </p:cNvCxnSpPr>
          <p:nvPr/>
        </p:nvCxnSpPr>
        <p:spPr bwMode="auto">
          <a:xfrm rot="5400000">
            <a:off x="3102769" y="3604419"/>
            <a:ext cx="660400" cy="3043238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7199" name="AutoShape 15"/>
          <p:cNvCxnSpPr>
            <a:cxnSpLocks noChangeShapeType="1"/>
            <a:stCxn id="477190" idx="2"/>
            <a:endCxn id="477193" idx="0"/>
          </p:cNvCxnSpPr>
          <p:nvPr/>
        </p:nvCxnSpPr>
        <p:spPr bwMode="auto">
          <a:xfrm rot="5400000">
            <a:off x="4624388" y="5126038"/>
            <a:ext cx="660400" cy="0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7200" name="AutoShape 16"/>
          <p:cNvCxnSpPr>
            <a:cxnSpLocks noChangeShapeType="1"/>
            <a:stCxn id="477190" idx="2"/>
            <a:endCxn id="477194" idx="0"/>
          </p:cNvCxnSpPr>
          <p:nvPr/>
        </p:nvCxnSpPr>
        <p:spPr bwMode="auto">
          <a:xfrm rot="16200000" flipH="1">
            <a:off x="5988844" y="3761582"/>
            <a:ext cx="660400" cy="2728912"/>
          </a:xfrm>
          <a:prstGeom prst="straightConnector1">
            <a:avLst/>
          </a:prstGeom>
          <a:noFill/>
          <a:ln w="25400" cap="sq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0" y="620713"/>
            <a:ext cx="8994775" cy="950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de-AT" sz="4000" b="1" dirty="0" smtClean="0">
                <a:solidFill>
                  <a:srgbClr val="000066"/>
                </a:solidFill>
              </a:rPr>
              <a:t>Patientenanwaltschaften/Organisation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30300" y="1844675"/>
            <a:ext cx="8172450" cy="4548188"/>
          </a:xfrm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de-AT" smtClean="0"/>
              <a:t>Teil der öffentlichen Gesundheitsverwaltung</a:t>
            </a:r>
          </a:p>
          <a:p>
            <a:pPr lvl="1" defTabSz="914400">
              <a:lnSpc>
                <a:spcPct val="90000"/>
              </a:lnSpc>
              <a:defRPr/>
            </a:pPr>
            <a:r>
              <a:rPr lang="de-AT" smtClean="0"/>
              <a:t>keine NGO`s</a:t>
            </a:r>
          </a:p>
          <a:p>
            <a:pPr defTabSz="914400">
              <a:lnSpc>
                <a:spcPct val="90000"/>
              </a:lnSpc>
              <a:defRPr/>
            </a:pPr>
            <a:r>
              <a:rPr lang="de-AT" smtClean="0"/>
              <a:t>bei den Bundesländern eingerichtet</a:t>
            </a:r>
          </a:p>
          <a:p>
            <a:pPr lvl="1" defTabSz="914400">
              <a:lnSpc>
                <a:spcPct val="90000"/>
              </a:lnSpc>
              <a:defRPr/>
            </a:pPr>
            <a:r>
              <a:rPr lang="de-AT" smtClean="0"/>
              <a:t>Weisungsfrei und unabhängig</a:t>
            </a:r>
          </a:p>
          <a:p>
            <a:pPr defTabSz="914400">
              <a:lnSpc>
                <a:spcPct val="90000"/>
              </a:lnSpc>
              <a:defRPr/>
            </a:pPr>
            <a:r>
              <a:rPr lang="de-AT" smtClean="0"/>
              <a:t>Patientenanwälte</a:t>
            </a:r>
          </a:p>
          <a:p>
            <a:pPr lvl="1" defTabSz="914400">
              <a:lnSpc>
                <a:spcPct val="90000"/>
              </a:lnSpc>
              <a:defRPr/>
            </a:pPr>
            <a:r>
              <a:rPr lang="de-AT" smtClean="0"/>
              <a:t>Juristen, Arzt</a:t>
            </a:r>
          </a:p>
          <a:p>
            <a:pPr lvl="1" defTabSz="914400">
              <a:lnSpc>
                <a:spcPct val="90000"/>
              </a:lnSpc>
              <a:defRPr/>
            </a:pPr>
            <a:r>
              <a:rPr lang="de-AT" smtClean="0"/>
              <a:t>weitere Mitarbeiter</a:t>
            </a:r>
          </a:p>
          <a:p>
            <a:pPr defTabSz="914400">
              <a:lnSpc>
                <a:spcPct val="90000"/>
              </a:lnSpc>
              <a:defRPr/>
            </a:pPr>
            <a:r>
              <a:rPr lang="de-DE" smtClean="0"/>
              <a:t>bundesweite Zusammenarbeit </a:t>
            </a:r>
            <a:r>
              <a:rPr lang="de-DE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ARGE PA</a:t>
            </a:r>
            <a:endParaRPr lang="de-AT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A4-Papier (210x297 mm)</PresentationFormat>
  <Paragraphs>237</Paragraphs>
  <Slides>21</Slides>
  <Notes>6</Notes>
  <HiddenSlides>8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Office-Design</vt:lpstr>
      <vt:lpstr>Patientenrechte  in Österreich</vt:lpstr>
      <vt:lpstr>PowerPoint-Präsentation</vt:lpstr>
      <vt:lpstr>Patientencharta</vt:lpstr>
      <vt:lpstr>Patientenverfügung</vt:lpstr>
      <vt:lpstr>Patientenverfügung</vt:lpstr>
      <vt:lpstr>Der Weg zur Erstellung einer verbindlichen PV</vt:lpstr>
      <vt:lpstr>Hilfsmittel/Unterstützung</vt:lpstr>
      <vt:lpstr>Patientenanwaltschaften</vt:lpstr>
      <vt:lpstr>Patientenanwaltschaften/Organisation</vt:lpstr>
      <vt:lpstr>Lösungsdreieck</vt:lpstr>
      <vt:lpstr>Ablauf von Beschwerden</vt:lpstr>
      <vt:lpstr>Typische Tätigkeitsfelder</vt:lpstr>
      <vt:lpstr>Typische „nicht Tätigkeitsfelder“</vt:lpstr>
      <vt:lpstr>Gesundheitsreform</vt:lpstr>
      <vt:lpstr>Vernetzung von Gesundheitsdaten</vt:lpstr>
      <vt:lpstr>ELGA Applikationen</vt:lpstr>
      <vt:lpstr>Hoffnungen/Forderungen  aus der Patientenperspektive</vt:lpstr>
      <vt:lpstr>Qualität von Diagnose und Behandlung</vt:lpstr>
      <vt:lpstr>Polypharmakotherapie und unangemessene Verschreibung bei älteren internistischen Patienten in Österreich, 2008</vt:lpstr>
      <vt:lpstr>e-medikation</vt:lpstr>
      <vt:lpstr>Eckpunkte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Ablauf der Prüfung</dc:title>
  <dc:creator>. .</dc:creator>
  <cp:lastModifiedBy>Laptop gerald</cp:lastModifiedBy>
  <cp:revision>93</cp:revision>
  <cp:lastPrinted>2009-02-02T04:53:43Z</cp:lastPrinted>
  <dcterms:created xsi:type="dcterms:W3CDTF">2009-02-02T14:32:59Z</dcterms:created>
  <dcterms:modified xsi:type="dcterms:W3CDTF">2013-09-06T06:17:37Z</dcterms:modified>
</cp:coreProperties>
</file>